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  <p:sldMasterId id="2147483682" r:id="rId2"/>
    <p:sldMasterId id="2147483687" r:id="rId3"/>
  </p:sldMasterIdLst>
  <p:notesMasterIdLst>
    <p:notesMasterId r:id="rId14"/>
  </p:notesMasterIdLst>
  <p:sldIdLst>
    <p:sldId id="281" r:id="rId4"/>
    <p:sldId id="264" r:id="rId5"/>
    <p:sldId id="265" r:id="rId6"/>
    <p:sldId id="273" r:id="rId7"/>
    <p:sldId id="267" r:id="rId8"/>
    <p:sldId id="276" r:id="rId9"/>
    <p:sldId id="277" r:id="rId10"/>
    <p:sldId id="278" r:id="rId11"/>
    <p:sldId id="279" r:id="rId12"/>
    <p:sldId id="280" r:id="rId1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92D050"/>
    <a:srgbClr val="5089BC"/>
    <a:srgbClr val="62993E"/>
    <a:srgbClr val="2E75B6"/>
    <a:srgbClr val="FFC000"/>
    <a:srgbClr val="3892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86"/>
    <p:restoredTop sz="95036" autoAdjust="0"/>
  </p:normalViewPr>
  <p:slideViewPr>
    <p:cSldViewPr snapToGrid="0" snapToObjects="1">
      <p:cViewPr varScale="1">
        <p:scale>
          <a:sx n="111" d="100"/>
          <a:sy n="111" d="100"/>
        </p:scale>
        <p:origin x="360" y="96"/>
      </p:cViewPr>
      <p:guideLst>
        <p:guide orient="horz" pos="11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is Whyte" userId="c877b58e-b138-45d9-aa55-b42f2dc16b11" providerId="ADAL" clId="{CBE076CB-C6F8-410D-AE66-0EA64EB64A68}"/>
    <pc:docChg chg="modSld">
      <pc:chgData name="Alexis Whyte" userId="c877b58e-b138-45d9-aa55-b42f2dc16b11" providerId="ADAL" clId="{CBE076CB-C6F8-410D-AE66-0EA64EB64A68}" dt="2026-03-24T19:24:19.502" v="38" actId="14100"/>
      <pc:docMkLst>
        <pc:docMk/>
      </pc:docMkLst>
      <pc:sldChg chg="modSp mod">
        <pc:chgData name="Alexis Whyte" userId="c877b58e-b138-45d9-aa55-b42f2dc16b11" providerId="ADAL" clId="{CBE076CB-C6F8-410D-AE66-0EA64EB64A68}" dt="2026-03-24T19:11:40.380" v="8" actId="20577"/>
        <pc:sldMkLst>
          <pc:docMk/>
          <pc:sldMk cId="3574300759" sldId="264"/>
        </pc:sldMkLst>
        <pc:spChg chg="mod">
          <ac:chgData name="Alexis Whyte" userId="c877b58e-b138-45d9-aa55-b42f2dc16b11" providerId="ADAL" clId="{CBE076CB-C6F8-410D-AE66-0EA64EB64A68}" dt="2026-03-24T19:11:40.380" v="8" actId="20577"/>
          <ac:spMkLst>
            <pc:docMk/>
            <pc:sldMk cId="3574300759" sldId="264"/>
            <ac:spMk id="7" creationId="{664BD21B-C996-8CF1-4417-63C950B6856D}"/>
          </ac:spMkLst>
        </pc:spChg>
      </pc:sldChg>
      <pc:sldChg chg="modSp mod">
        <pc:chgData name="Alexis Whyte" userId="c877b58e-b138-45d9-aa55-b42f2dc16b11" providerId="ADAL" clId="{CBE076CB-C6F8-410D-AE66-0EA64EB64A68}" dt="2026-03-24T19:18:07.365" v="23" actId="14100"/>
        <pc:sldMkLst>
          <pc:docMk/>
          <pc:sldMk cId="4187907006" sldId="265"/>
        </pc:sldMkLst>
        <pc:spChg chg="mod">
          <ac:chgData name="Alexis Whyte" userId="c877b58e-b138-45d9-aa55-b42f2dc16b11" providerId="ADAL" clId="{CBE076CB-C6F8-410D-AE66-0EA64EB64A68}" dt="2026-03-24T19:18:07.365" v="23" actId="14100"/>
          <ac:spMkLst>
            <pc:docMk/>
            <pc:sldMk cId="4187907006" sldId="265"/>
            <ac:spMk id="4" creationId="{4836615B-7BFB-E567-2328-C0E2F40D49DD}"/>
          </ac:spMkLst>
        </pc:spChg>
        <pc:spChg chg="mod">
          <ac:chgData name="Alexis Whyte" userId="c877b58e-b138-45d9-aa55-b42f2dc16b11" providerId="ADAL" clId="{CBE076CB-C6F8-410D-AE66-0EA64EB64A68}" dt="2026-03-24T19:12:18.468" v="15" actId="20577"/>
          <ac:spMkLst>
            <pc:docMk/>
            <pc:sldMk cId="4187907006" sldId="265"/>
            <ac:spMk id="8" creationId="{6A001420-9644-9F45-94ED-2BC9D5973F5D}"/>
          </ac:spMkLst>
        </pc:spChg>
        <pc:graphicFrameChg chg="modGraphic">
          <ac:chgData name="Alexis Whyte" userId="c877b58e-b138-45d9-aa55-b42f2dc16b11" providerId="ADAL" clId="{CBE076CB-C6F8-410D-AE66-0EA64EB64A68}" dt="2026-03-24T19:11:57.527" v="9" actId="20577"/>
          <ac:graphicFrameMkLst>
            <pc:docMk/>
            <pc:sldMk cId="4187907006" sldId="265"/>
            <ac:graphicFrameMk id="22" creationId="{C6076D2D-D017-929F-41DF-0ECB0610BB18}"/>
          </ac:graphicFrameMkLst>
        </pc:graphicFrameChg>
      </pc:sldChg>
      <pc:sldChg chg="modSp mod">
        <pc:chgData name="Alexis Whyte" userId="c877b58e-b138-45d9-aa55-b42f2dc16b11" providerId="ADAL" clId="{CBE076CB-C6F8-410D-AE66-0EA64EB64A68}" dt="2026-03-24T19:13:20.403" v="19" actId="20577"/>
        <pc:sldMkLst>
          <pc:docMk/>
          <pc:sldMk cId="987238297" sldId="273"/>
        </pc:sldMkLst>
        <pc:spChg chg="mod">
          <ac:chgData name="Alexis Whyte" userId="c877b58e-b138-45d9-aa55-b42f2dc16b11" providerId="ADAL" clId="{CBE076CB-C6F8-410D-AE66-0EA64EB64A68}" dt="2026-03-24T19:13:20.403" v="19" actId="20577"/>
          <ac:spMkLst>
            <pc:docMk/>
            <pc:sldMk cId="987238297" sldId="273"/>
            <ac:spMk id="4" creationId="{D77FFF67-E3A5-4020-642B-831999DE0AF5}"/>
          </ac:spMkLst>
        </pc:spChg>
      </pc:sldChg>
      <pc:sldChg chg="modSp mod">
        <pc:chgData name="Alexis Whyte" userId="c877b58e-b138-45d9-aa55-b42f2dc16b11" providerId="ADAL" clId="{CBE076CB-C6F8-410D-AE66-0EA64EB64A68}" dt="2026-03-24T19:20:20.553" v="26" actId="14100"/>
        <pc:sldMkLst>
          <pc:docMk/>
          <pc:sldMk cId="1232826562" sldId="276"/>
        </pc:sldMkLst>
        <pc:spChg chg="mod">
          <ac:chgData name="Alexis Whyte" userId="c877b58e-b138-45d9-aa55-b42f2dc16b11" providerId="ADAL" clId="{CBE076CB-C6F8-410D-AE66-0EA64EB64A68}" dt="2026-03-24T19:20:20.553" v="26" actId="14100"/>
          <ac:spMkLst>
            <pc:docMk/>
            <pc:sldMk cId="1232826562" sldId="276"/>
            <ac:spMk id="8" creationId="{0526F75C-C058-C5D8-BA51-B63BAD21DA18}"/>
          </ac:spMkLst>
        </pc:spChg>
      </pc:sldChg>
      <pc:sldChg chg="modSp mod">
        <pc:chgData name="Alexis Whyte" userId="c877b58e-b138-45d9-aa55-b42f2dc16b11" providerId="ADAL" clId="{CBE076CB-C6F8-410D-AE66-0EA64EB64A68}" dt="2026-03-24T19:23:57.675" v="37" actId="114"/>
        <pc:sldMkLst>
          <pc:docMk/>
          <pc:sldMk cId="3505469613" sldId="278"/>
        </pc:sldMkLst>
        <pc:spChg chg="mod">
          <ac:chgData name="Alexis Whyte" userId="c877b58e-b138-45d9-aa55-b42f2dc16b11" providerId="ADAL" clId="{CBE076CB-C6F8-410D-AE66-0EA64EB64A68}" dt="2026-03-24T19:23:57.675" v="37" actId="114"/>
          <ac:spMkLst>
            <pc:docMk/>
            <pc:sldMk cId="3505469613" sldId="278"/>
            <ac:spMk id="5" creationId="{8C602C5A-38F7-12BC-B3C4-DCD4F9A2C419}"/>
          </ac:spMkLst>
        </pc:spChg>
        <pc:graphicFrameChg chg="mod">
          <ac:chgData name="Alexis Whyte" userId="c877b58e-b138-45d9-aa55-b42f2dc16b11" providerId="ADAL" clId="{CBE076CB-C6F8-410D-AE66-0EA64EB64A68}" dt="2026-03-24T19:23:09.141" v="34" actId="14100"/>
          <ac:graphicFrameMkLst>
            <pc:docMk/>
            <pc:sldMk cId="3505469613" sldId="278"/>
            <ac:graphicFrameMk id="4" creationId="{16395E51-6A3A-38F6-CD8E-361A6731FF04}"/>
          </ac:graphicFrameMkLst>
        </pc:graphicFrameChg>
      </pc:sldChg>
      <pc:sldChg chg="modSp mod">
        <pc:chgData name="Alexis Whyte" userId="c877b58e-b138-45d9-aa55-b42f2dc16b11" providerId="ADAL" clId="{CBE076CB-C6F8-410D-AE66-0EA64EB64A68}" dt="2026-03-24T19:24:19.502" v="38" actId="14100"/>
        <pc:sldMkLst>
          <pc:docMk/>
          <pc:sldMk cId="224921507" sldId="280"/>
        </pc:sldMkLst>
        <pc:spChg chg="mod">
          <ac:chgData name="Alexis Whyte" userId="c877b58e-b138-45d9-aa55-b42f2dc16b11" providerId="ADAL" clId="{CBE076CB-C6F8-410D-AE66-0EA64EB64A68}" dt="2026-03-24T19:24:19.502" v="38" actId="14100"/>
          <ac:spMkLst>
            <pc:docMk/>
            <pc:sldMk cId="224921507" sldId="280"/>
            <ac:spMk id="5" creationId="{574F3226-00C9-A807-DE84-BCF67E0F4F7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sharedxpertise-my.sharepoint.com/personal/larry_basinait_sharedxpertise_com/Documents/OneDrive-Documents/Research/Bakers%20Dozen/Relo/2026/BD%20Relo%20Trend%20Reoort%20Data%202022-2026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'Q1 - Q26'!$F$84</c:f>
              <c:strCache>
                <c:ptCount val="1"/>
                <c:pt idx="0">
                  <c:v>AVG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Q26'!$H$83:$L$83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Q26'!$H$84:$L$84</c:f>
              <c:numCache>
                <c:formatCode>0.0</c:formatCode>
                <c:ptCount val="5"/>
                <c:pt idx="0">
                  <c:v>16.022471910112358</c:v>
                </c:pt>
                <c:pt idx="1">
                  <c:v>14.093525179856115</c:v>
                </c:pt>
                <c:pt idx="2">
                  <c:v>15.934065934065934</c:v>
                </c:pt>
                <c:pt idx="3">
                  <c:v>14.90566037735849</c:v>
                </c:pt>
                <c:pt idx="4">
                  <c:v>13.935483870967742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CD0-4842-B36F-A93D2AD2CB5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22384223"/>
        <c:axId val="1222401983"/>
      </c:lineChart>
      <c:catAx>
        <c:axId val="1222384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2401983"/>
        <c:crosses val="autoZero"/>
        <c:auto val="1"/>
        <c:lblAlgn val="ctr"/>
        <c:lblOffset val="100"/>
        <c:noMultiLvlLbl val="0"/>
      </c:catAx>
      <c:valAx>
        <c:axId val="1222401983"/>
        <c:scaling>
          <c:orientation val="minMax"/>
          <c:max val="20"/>
          <c:min val="10"/>
        </c:scaling>
        <c:delete val="1"/>
        <c:axPos val="l"/>
        <c:numFmt formatCode="0.0" sourceLinked="1"/>
        <c:majorTickMark val="none"/>
        <c:minorTickMark val="none"/>
        <c:tickLblPos val="nextTo"/>
        <c:crossAx val="1222384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'Q1 - Q26'!$C$127</c:f>
              <c:strCache>
                <c:ptCount val="1"/>
                <c:pt idx="0">
                  <c:v>1 to 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Q26'!$E$127:$I$127</c:f>
              <c:numCache>
                <c:formatCode>0%</c:formatCode>
                <c:ptCount val="5"/>
                <c:pt idx="0">
                  <c:v>0.5280898876404494</c:v>
                </c:pt>
                <c:pt idx="1">
                  <c:v>0.5539568345323741</c:v>
                </c:pt>
                <c:pt idx="2">
                  <c:v>0.2857142857142857</c:v>
                </c:pt>
                <c:pt idx="3">
                  <c:v>0.37735849056603776</c:v>
                </c:pt>
                <c:pt idx="4">
                  <c:v>0.35483870967741937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EE-437B-803B-9AB5E25EB10A}"/>
            </c:ext>
          </c:extLst>
        </c:ser>
        <c:ser>
          <c:idx val="1"/>
          <c:order val="1"/>
          <c:tx>
            <c:strRef>
              <c:f>'Q1 - Q26'!$C$128</c:f>
              <c:strCache>
                <c:ptCount val="1"/>
                <c:pt idx="0">
                  <c:v>26 to 49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Q26'!$E$128:$I$128</c:f>
              <c:numCache>
                <c:formatCode>0%</c:formatCode>
                <c:ptCount val="5"/>
                <c:pt idx="0">
                  <c:v>0.11797752808988764</c:v>
                </c:pt>
                <c:pt idx="1">
                  <c:v>0.14388489208633093</c:v>
                </c:pt>
                <c:pt idx="2">
                  <c:v>0.19780219780219779</c:v>
                </c:pt>
                <c:pt idx="3">
                  <c:v>0.11320754716981132</c:v>
                </c:pt>
                <c:pt idx="4">
                  <c:v>0.20967741935483872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EE-437B-803B-9AB5E25EB10A}"/>
            </c:ext>
          </c:extLst>
        </c:ser>
        <c:ser>
          <c:idx val="2"/>
          <c:order val="2"/>
          <c:tx>
            <c:strRef>
              <c:f>'Q1 - Q26'!$C$129</c:f>
              <c:strCache>
                <c:ptCount val="1"/>
                <c:pt idx="0">
                  <c:v>50 to 99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Q26'!$E$129:$I$129</c:f>
              <c:numCache>
                <c:formatCode>0%</c:formatCode>
                <c:ptCount val="5"/>
                <c:pt idx="0">
                  <c:v>0.11235955056179775</c:v>
                </c:pt>
                <c:pt idx="1">
                  <c:v>0.12949640287769784</c:v>
                </c:pt>
                <c:pt idx="2">
                  <c:v>0.10989010989010989</c:v>
                </c:pt>
                <c:pt idx="3">
                  <c:v>0.22641509433962265</c:v>
                </c:pt>
                <c:pt idx="4">
                  <c:v>0.16129032258064516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EE-437B-803B-9AB5E25EB10A}"/>
            </c:ext>
          </c:extLst>
        </c:ser>
        <c:ser>
          <c:idx val="3"/>
          <c:order val="3"/>
          <c:tx>
            <c:strRef>
              <c:f>'Q1 - Q26'!$C$130</c:f>
              <c:strCache>
                <c:ptCount val="1"/>
                <c:pt idx="0">
                  <c:v>100 to 199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Q26'!$E$130:$I$130</c:f>
              <c:numCache>
                <c:formatCode>0%</c:formatCode>
                <c:ptCount val="5"/>
                <c:pt idx="0">
                  <c:v>0.12359550561797752</c:v>
                </c:pt>
                <c:pt idx="1">
                  <c:v>9.3525179856115109E-2</c:v>
                </c:pt>
                <c:pt idx="2">
                  <c:v>0.18681318681318682</c:v>
                </c:pt>
                <c:pt idx="3">
                  <c:v>0.16981132075471697</c:v>
                </c:pt>
                <c:pt idx="4">
                  <c:v>0.12903225806451613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AEE-437B-803B-9AB5E25EB10A}"/>
            </c:ext>
          </c:extLst>
        </c:ser>
        <c:ser>
          <c:idx val="4"/>
          <c:order val="4"/>
          <c:tx>
            <c:strRef>
              <c:f>'Q1 - Q26'!$C$131</c:f>
              <c:strCache>
                <c:ptCount val="1"/>
                <c:pt idx="0">
                  <c:v>200 to 499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Q26'!$E$131:$I$131</c:f>
              <c:numCache>
                <c:formatCode>0%</c:formatCode>
                <c:ptCount val="5"/>
                <c:pt idx="0">
                  <c:v>7.8651685393258425E-2</c:v>
                </c:pt>
                <c:pt idx="1">
                  <c:v>5.0359712230215826E-2</c:v>
                </c:pt>
                <c:pt idx="2">
                  <c:v>0.13186813186813187</c:v>
                </c:pt>
                <c:pt idx="3">
                  <c:v>7.5471698113207544E-2</c:v>
                </c:pt>
                <c:pt idx="4">
                  <c:v>6.4516129032258063E-2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AEE-437B-803B-9AB5E25EB10A}"/>
            </c:ext>
          </c:extLst>
        </c:ser>
        <c:ser>
          <c:idx val="5"/>
          <c:order val="5"/>
          <c:tx>
            <c:strRef>
              <c:f>'Q1 - Q26'!$C$132</c:f>
              <c:strCache>
                <c:ptCount val="1"/>
                <c:pt idx="0">
                  <c:v>500 or more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Q26'!$E$126:$I$126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Q26'!$E$132:$I$132</c:f>
              <c:numCache>
                <c:formatCode>0%</c:formatCode>
                <c:ptCount val="5"/>
                <c:pt idx="0">
                  <c:v>3.9325842696629212E-2</c:v>
                </c:pt>
                <c:pt idx="1">
                  <c:v>2.8776978417266189E-2</c:v>
                </c:pt>
                <c:pt idx="2">
                  <c:v>8.7912087912087919E-2</c:v>
                </c:pt>
                <c:pt idx="3">
                  <c:v>3.7735849056603772E-2</c:v>
                </c:pt>
                <c:pt idx="4">
                  <c:v>8.0645161290322578E-2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AEE-437B-803B-9AB5E25EB10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504133919"/>
        <c:axId val="504134399"/>
      </c:barChart>
      <c:catAx>
        <c:axId val="5041339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134399"/>
        <c:crosses val="autoZero"/>
        <c:auto val="1"/>
        <c:lblAlgn val="ctr"/>
        <c:lblOffset val="100"/>
        <c:noMultiLvlLbl val="0"/>
      </c:catAx>
      <c:valAx>
        <c:axId val="504134399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5041339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'Q1 - Q26'!$C$149</c:f>
              <c:strCache>
                <c:ptCount val="1"/>
                <c:pt idx="0">
                  <c:v>On a contract basis (annual or multi-year contract)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Q26'!$E$148:$I$148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Q26'!$E$149:$I$149</c:f>
              <c:numCache>
                <c:formatCode>0%</c:formatCode>
                <c:ptCount val="5"/>
                <c:pt idx="0">
                  <c:v>0.8202247191011236</c:v>
                </c:pt>
                <c:pt idx="1">
                  <c:v>0.81294964028776984</c:v>
                </c:pt>
                <c:pt idx="2">
                  <c:v>0.82417582417582413</c:v>
                </c:pt>
                <c:pt idx="3">
                  <c:v>0.8867924528301887</c:v>
                </c:pt>
                <c:pt idx="4">
                  <c:v>0.80645161290322576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C2-4D93-AA4A-B3434964AF38}"/>
            </c:ext>
          </c:extLst>
        </c:ser>
        <c:ser>
          <c:idx val="1"/>
          <c:order val="1"/>
          <c:tx>
            <c:strRef>
              <c:f>'Q1 - Q26'!$C$150</c:f>
              <c:strCache>
                <c:ptCount val="1"/>
                <c:pt idx="0">
                  <c:v>On a project basis (relocation programs for discrete projects)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Q26'!$E$148:$I$148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Q26'!$E$150:$I$150</c:f>
              <c:numCache>
                <c:formatCode>0%</c:formatCode>
                <c:ptCount val="5"/>
                <c:pt idx="0">
                  <c:v>0.1797752808988764</c:v>
                </c:pt>
                <c:pt idx="1">
                  <c:v>0.18705035971223022</c:v>
                </c:pt>
                <c:pt idx="2">
                  <c:v>0.17582417582417584</c:v>
                </c:pt>
                <c:pt idx="3">
                  <c:v>0.11320754716981132</c:v>
                </c:pt>
                <c:pt idx="4">
                  <c:v>0.19354838709677419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C2-4D93-AA4A-B3434964AF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511279839"/>
        <c:axId val="511278399"/>
      </c:barChart>
      <c:catAx>
        <c:axId val="5112798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1278399"/>
        <c:crosses val="autoZero"/>
        <c:auto val="1"/>
        <c:lblAlgn val="ctr"/>
        <c:lblOffset val="100"/>
        <c:noMultiLvlLbl val="0"/>
      </c:catAx>
      <c:valAx>
        <c:axId val="511278399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511279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'Q1 - Q26'!$C$251</c:f>
              <c:strCache>
                <c:ptCount val="1"/>
                <c:pt idx="0">
                  <c:v>My company renegotiated the scope of services under the terms of contract with this provider.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3.6294891708332049E-2"/>
                  <c:y val="7.49765698219306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10-47F4-9E5D-FD6F953B08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Q26'!$E$250:$I$250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Q26'!$E$251:$I$251</c:f>
              <c:numCache>
                <c:formatCode>0%</c:formatCode>
                <c:ptCount val="5"/>
                <c:pt idx="0">
                  <c:v>0.4315068493150685</c:v>
                </c:pt>
                <c:pt idx="1">
                  <c:v>0.44247787610619471</c:v>
                </c:pt>
                <c:pt idx="2">
                  <c:v>0.42666666666666669</c:v>
                </c:pt>
                <c:pt idx="3">
                  <c:v>0.46808510638297873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90-4999-9552-B27619BAE8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7"/>
        <c:axId val="514211711"/>
        <c:axId val="619899951"/>
      </c:barChart>
      <c:lineChart>
        <c:grouping val="standard"/>
        <c:varyColors val="0"/>
        <c:ser>
          <c:idx val="1"/>
          <c:order val="1"/>
          <c:tx>
            <c:strRef>
              <c:f>'Q1 - Q26'!$C$252</c:f>
              <c:strCache>
                <c:ptCount val="1"/>
                <c:pt idx="0">
                  <c:v>In that renegotiation, my company expanded the scope of services with this provider.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3.1758030244790465E-2"/>
                  <c:y val="-4.8734770384254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10-47F4-9E5D-FD6F953B08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Q26'!$E$250:$I$250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Q26'!$E$252:$I$252</c:f>
              <c:numCache>
                <c:formatCode>0%</c:formatCode>
                <c:ptCount val="5"/>
                <c:pt idx="0">
                  <c:v>0.74603174603174605</c:v>
                </c:pt>
                <c:pt idx="1">
                  <c:v>0.68</c:v>
                </c:pt>
                <c:pt idx="2">
                  <c:v>0.75</c:v>
                </c:pt>
                <c:pt idx="3">
                  <c:v>0.5</c:v>
                </c:pt>
                <c:pt idx="4">
                  <c:v>0.70589999999999997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690-4999-9552-B27619BAE8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14211711"/>
        <c:axId val="619899951"/>
      </c:lineChart>
      <c:catAx>
        <c:axId val="514211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899951"/>
        <c:crosses val="autoZero"/>
        <c:auto val="1"/>
        <c:lblAlgn val="ctr"/>
        <c:lblOffset val="100"/>
        <c:noMultiLvlLbl val="0"/>
      </c:catAx>
      <c:valAx>
        <c:axId val="61989995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14211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'Q1 - Q26'!$C$455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Q26'!$E$454:$I$454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Q26'!$E$455:$I$455</c:f>
              <c:numCache>
                <c:formatCode>0%</c:formatCode>
                <c:ptCount val="5"/>
                <c:pt idx="0">
                  <c:v>2.247191011235955E-2</c:v>
                </c:pt>
                <c:pt idx="1">
                  <c:v>1.4388489208633094E-2</c:v>
                </c:pt>
                <c:pt idx="2">
                  <c:v>2.197802197802198E-2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C5-42BA-AD04-BE30868B8406}"/>
            </c:ext>
          </c:extLst>
        </c:ser>
        <c:ser>
          <c:idx val="1"/>
          <c:order val="1"/>
          <c:tx>
            <c:strRef>
              <c:f>'Q1 - Q26'!$C$456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'Q1 - Q26'!$E$454:$I$454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Q26'!$E$456:$I$456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C5-42BA-AD04-BE30868B8406}"/>
            </c:ext>
          </c:extLst>
        </c:ser>
        <c:ser>
          <c:idx val="2"/>
          <c:order val="2"/>
          <c:tx>
            <c:strRef>
              <c:f>'Q1 - Q26'!$C$457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'Q1 - Q26'!$E$454:$I$454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Q26'!$E$457:$I$457</c:f>
              <c:numCache>
                <c:formatCode>0%</c:formatCode>
                <c:ptCount val="5"/>
                <c:pt idx="0">
                  <c:v>1.1235955056179775E-2</c:v>
                </c:pt>
                <c:pt idx="1">
                  <c:v>7.1942446043165471E-3</c:v>
                </c:pt>
                <c:pt idx="2">
                  <c:v>0</c:v>
                </c:pt>
                <c:pt idx="3">
                  <c:v>1.8867924528301886E-2</c:v>
                </c:pt>
                <c:pt idx="4">
                  <c:v>3.2258064516129031E-2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C5-42BA-AD04-BE30868B8406}"/>
            </c:ext>
          </c:extLst>
        </c:ser>
        <c:ser>
          <c:idx val="3"/>
          <c:order val="3"/>
          <c:tx>
            <c:strRef>
              <c:f>'Q1 - Q26'!$C$458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Q26'!$E$454:$I$454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Q26'!$E$458:$I$458</c:f>
              <c:numCache>
                <c:formatCode>0%</c:formatCode>
                <c:ptCount val="5"/>
                <c:pt idx="0">
                  <c:v>8.98876404494382E-2</c:v>
                </c:pt>
                <c:pt idx="1">
                  <c:v>0.10071942446043165</c:v>
                </c:pt>
                <c:pt idx="2">
                  <c:v>8.7912087912087919E-2</c:v>
                </c:pt>
                <c:pt idx="3">
                  <c:v>9.4339622641509441E-2</c:v>
                </c:pt>
                <c:pt idx="4">
                  <c:v>8.0645161290322578E-2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C5-42BA-AD04-BE30868B8406}"/>
            </c:ext>
          </c:extLst>
        </c:ser>
        <c:ser>
          <c:idx val="4"/>
          <c:order val="4"/>
          <c:tx>
            <c:strRef>
              <c:f>'Q1 - Q26'!$C$459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Q26'!$E$454:$I$454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Q26'!$E$459:$I$459</c:f>
              <c:numCache>
                <c:formatCode>0%</c:formatCode>
                <c:ptCount val="5"/>
                <c:pt idx="0">
                  <c:v>0.8764044943820225</c:v>
                </c:pt>
                <c:pt idx="1">
                  <c:v>0.87769784172661869</c:v>
                </c:pt>
                <c:pt idx="2">
                  <c:v>0.89010989010989006</c:v>
                </c:pt>
                <c:pt idx="3">
                  <c:v>0.8867924528301887</c:v>
                </c:pt>
                <c:pt idx="4">
                  <c:v>0.88709677419354838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C5-42BA-AD04-BE30868B840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615890991"/>
        <c:axId val="615892911"/>
      </c:barChart>
      <c:catAx>
        <c:axId val="615890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5892911"/>
        <c:crosses val="autoZero"/>
        <c:auto val="1"/>
        <c:lblAlgn val="ctr"/>
        <c:lblOffset val="100"/>
        <c:noMultiLvlLbl val="0"/>
      </c:catAx>
      <c:valAx>
        <c:axId val="61589291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15890991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'Q1 - Q26'!$C$487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Q26'!$E$486:$I$486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Q26'!$E$487:$I$487</c:f>
              <c:numCache>
                <c:formatCode>0%</c:formatCode>
                <c:ptCount val="5"/>
                <c:pt idx="0">
                  <c:v>2.247191011235955E-2</c:v>
                </c:pt>
                <c:pt idx="1">
                  <c:v>1.4388489208633094E-2</c:v>
                </c:pt>
                <c:pt idx="2">
                  <c:v>2.197802197802198E-2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EE-4DBD-B65B-3102D70F0C52}"/>
            </c:ext>
          </c:extLst>
        </c:ser>
        <c:ser>
          <c:idx val="1"/>
          <c:order val="1"/>
          <c:tx>
            <c:strRef>
              <c:f>'Q1 - Q26'!$C$488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Q26'!$E$486:$I$486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Q26'!$E$488:$I$488</c:f>
              <c:numCache>
                <c:formatCode>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EE-4DBD-B65B-3102D70F0C52}"/>
            </c:ext>
          </c:extLst>
        </c:ser>
        <c:ser>
          <c:idx val="2"/>
          <c:order val="2"/>
          <c:tx>
            <c:strRef>
              <c:f>'Q1 - Q26'!$C$489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Q26'!$E$486:$I$486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Q26'!$E$489:$I$489</c:f>
              <c:numCache>
                <c:formatCode>0%</c:formatCode>
                <c:ptCount val="5"/>
                <c:pt idx="0">
                  <c:v>4.49438202247191E-2</c:v>
                </c:pt>
                <c:pt idx="1">
                  <c:v>7.1942446043165471E-3</c:v>
                </c:pt>
                <c:pt idx="2">
                  <c:v>2.197802197802198E-2</c:v>
                </c:pt>
                <c:pt idx="3">
                  <c:v>1.8867924528301886E-2</c:v>
                </c:pt>
                <c:pt idx="4">
                  <c:v>3.2258064516129031E-2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EE-4DBD-B65B-3102D70F0C52}"/>
            </c:ext>
          </c:extLst>
        </c:ser>
        <c:ser>
          <c:idx val="3"/>
          <c:order val="3"/>
          <c:tx>
            <c:strRef>
              <c:f>'Q1 - Q26'!$C$490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Q26'!$E$486:$I$486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Q26'!$E$490:$I$490</c:f>
              <c:numCache>
                <c:formatCode>0%</c:formatCode>
                <c:ptCount val="5"/>
                <c:pt idx="0">
                  <c:v>0.14606741573033707</c:v>
                </c:pt>
                <c:pt idx="1">
                  <c:v>0.15107913669064749</c:v>
                </c:pt>
                <c:pt idx="2">
                  <c:v>0.19780219780219779</c:v>
                </c:pt>
                <c:pt idx="3">
                  <c:v>5.6603773584905662E-2</c:v>
                </c:pt>
                <c:pt idx="4">
                  <c:v>0.11290322580645161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EE-4DBD-B65B-3102D70F0C52}"/>
            </c:ext>
          </c:extLst>
        </c:ser>
        <c:ser>
          <c:idx val="4"/>
          <c:order val="4"/>
          <c:tx>
            <c:strRef>
              <c:f>'Q1 - Q26'!$C$491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Q26'!$E$486:$I$486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Q26'!$E$491:$I$491</c:f>
              <c:numCache>
                <c:formatCode>0%</c:formatCode>
                <c:ptCount val="5"/>
                <c:pt idx="0">
                  <c:v>0.7865168539325843</c:v>
                </c:pt>
                <c:pt idx="1">
                  <c:v>0.82733812949640284</c:v>
                </c:pt>
                <c:pt idx="2">
                  <c:v>0.75824175824175821</c:v>
                </c:pt>
                <c:pt idx="3">
                  <c:v>0.92452830188679247</c:v>
                </c:pt>
                <c:pt idx="4">
                  <c:v>0.85483870967741937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EE-4DBD-B65B-3102D70F0C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061729583"/>
        <c:axId val="1061720463"/>
      </c:barChart>
      <c:catAx>
        <c:axId val="10617295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1720463"/>
        <c:crosses val="autoZero"/>
        <c:auto val="1"/>
        <c:lblAlgn val="ctr"/>
        <c:lblOffset val="100"/>
        <c:noMultiLvlLbl val="0"/>
      </c:catAx>
      <c:valAx>
        <c:axId val="1061720463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0617295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1889832041475963"/>
          <c:y val="0.35527770175642009"/>
          <c:w val="0.1811016795852404"/>
          <c:h val="0.307437848309330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'Q1 - Q26'!$C$624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Q26'!$E$623:$I$623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Q26'!$E$624:$I$624</c:f>
              <c:numCache>
                <c:formatCode>0%</c:formatCode>
                <c:ptCount val="5"/>
                <c:pt idx="0">
                  <c:v>2.247191011235955E-2</c:v>
                </c:pt>
                <c:pt idx="1">
                  <c:v>1.4388489208633094E-2</c:v>
                </c:pt>
                <c:pt idx="2">
                  <c:v>2.197802197802198E-2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AF-44D1-90CB-3474269567DE}"/>
            </c:ext>
          </c:extLst>
        </c:ser>
        <c:ser>
          <c:idx val="1"/>
          <c:order val="1"/>
          <c:tx>
            <c:strRef>
              <c:f>'Q1 - Q26'!$C$625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'Q1 - Q26'!$E$623:$I$623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Q26'!$E$625:$I$625</c:f>
              <c:numCache>
                <c:formatCode>0%</c:formatCode>
                <c:ptCount val="5"/>
                <c:pt idx="0">
                  <c:v>5.6179775280898875E-3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1.6129032258064516E-2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AF-44D1-90CB-3474269567DE}"/>
            </c:ext>
          </c:extLst>
        </c:ser>
        <c:ser>
          <c:idx val="2"/>
          <c:order val="2"/>
          <c:tx>
            <c:strRef>
              <c:f>'Q1 - Q26'!$C$626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'Q1 - Q26'!$E$623:$I$623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Q26'!$E$626:$I$626</c:f>
              <c:numCache>
                <c:formatCode>0%</c:formatCode>
                <c:ptCount val="5"/>
                <c:pt idx="0">
                  <c:v>5.6179775280898875E-3</c:v>
                </c:pt>
                <c:pt idx="1">
                  <c:v>2.8776978417266189E-2</c:v>
                </c:pt>
                <c:pt idx="2">
                  <c:v>0</c:v>
                </c:pt>
                <c:pt idx="3">
                  <c:v>1.8867924528301886E-2</c:v>
                </c:pt>
                <c:pt idx="4">
                  <c:v>1.6129032258064516E-2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1AF-44D1-90CB-3474269567DE}"/>
            </c:ext>
          </c:extLst>
        </c:ser>
        <c:ser>
          <c:idx val="3"/>
          <c:order val="3"/>
          <c:tx>
            <c:strRef>
              <c:f>'Q1 - Q26'!$C$627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Q26'!$E$623:$I$623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Q26'!$E$627:$I$627</c:f>
              <c:numCache>
                <c:formatCode>0%</c:formatCode>
                <c:ptCount val="5"/>
                <c:pt idx="0">
                  <c:v>0.10112359550561797</c:v>
                </c:pt>
                <c:pt idx="1">
                  <c:v>0.11510791366906475</c:v>
                </c:pt>
                <c:pt idx="2">
                  <c:v>0.13186813186813187</c:v>
                </c:pt>
                <c:pt idx="3">
                  <c:v>0.13207547169811321</c:v>
                </c:pt>
                <c:pt idx="4">
                  <c:v>4.8387096774193547E-2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1AF-44D1-90CB-3474269567DE}"/>
            </c:ext>
          </c:extLst>
        </c:ser>
        <c:ser>
          <c:idx val="4"/>
          <c:order val="4"/>
          <c:tx>
            <c:strRef>
              <c:f>'Q1 - Q26'!$C$628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'Q1 - Q26'!$E$623:$I$623</c:f>
              <c:numCache>
                <c:formatCode>General</c:formatCode>
                <c:ptCount val="5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  <c:pt idx="4">
                  <c:v>2026</c:v>
                </c:pt>
              </c:numCache>
            </c:numRef>
          </c:cat>
          <c:val>
            <c:numRef>
              <c:f>'Q1 - Q26'!$E$628:$I$628</c:f>
              <c:numCache>
                <c:formatCode>0%</c:formatCode>
                <c:ptCount val="5"/>
                <c:pt idx="0">
                  <c:v>0.8651685393258427</c:v>
                </c:pt>
                <c:pt idx="1">
                  <c:v>0.84172661870503596</c:v>
                </c:pt>
                <c:pt idx="2">
                  <c:v>0.84615384615384615</c:v>
                </c:pt>
                <c:pt idx="3">
                  <c:v>0.84905660377358494</c:v>
                </c:pt>
                <c:pt idx="4">
                  <c:v>0.91935483870967738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AF-44D1-90CB-3474269567D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503319007"/>
        <c:axId val="503319487"/>
      </c:barChart>
      <c:catAx>
        <c:axId val="5033190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3319487"/>
        <c:crosses val="autoZero"/>
        <c:auto val="1"/>
        <c:lblAlgn val="ctr"/>
        <c:lblOffset val="100"/>
        <c:noMultiLvlLbl val="0"/>
      </c:catAx>
      <c:valAx>
        <c:axId val="503319487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03319007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955CE61-4BA6-4A63-99B8-7D617E5B65DF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10C3219-ECB9-40FF-A2C0-E3EF69485D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9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738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673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52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73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13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2E12B-5636-2D6A-7465-5B665A441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749659-7A8E-986D-29FC-32B312001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D8265B-ECB9-363F-24F9-54B49799A0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08DA2-A0B9-9813-CB8F-9FB1BDEF68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784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5EC8A-E604-4740-FF63-B4A91D2EE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F439C-8650-8732-B67C-A07289F5A9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A7CE35-5901-9B8E-48FD-41454F2DDA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7B57F0-EFB4-FBDB-027E-6812D88C4C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38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FC181C-D03B-5692-DD97-641869162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3237E3-E0AD-DBF8-94EE-1D4742E066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F3DD72-1FBB-9C42-3925-F0432C3B1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267B3-CD0B-2DB2-FD91-7AE3AB467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43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4A1D-4130-E96A-85B7-6C52B245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F624A1-4FBF-FB55-127B-78F5632C3C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1B0581-0920-A7C7-C438-751A632DC7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FE190-7058-C46A-5682-F22CE8BC8D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0C3219-ECB9-40FF-A2C0-E3EF69485D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2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F30649-E985-493A-A39B-D14C95F69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92C49E-EAD6-4E8E-B2FA-E070CEEB00E0}"/>
              </a:ext>
            </a:extLst>
          </p:cNvPr>
          <p:cNvSpPr/>
          <p:nvPr userDrawn="1"/>
        </p:nvSpPr>
        <p:spPr>
          <a:xfrm>
            <a:off x="1322119" y="1215129"/>
            <a:ext cx="9547761" cy="45896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8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12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2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01600" y="1"/>
            <a:ext cx="9550400" cy="944563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1">
                    <a:lumMod val="95000"/>
                  </a:schemeClr>
                </a:solidFill>
                <a:latin typeface="Levenim MT" pitchFamily="2" charset="-79"/>
                <a:ea typeface="Tahoma" pitchFamily="34" charset="0"/>
                <a:cs typeface="Levenim MT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972800" cy="5029200"/>
          </a:xfrm>
        </p:spPr>
        <p:txBody>
          <a:bodyPr>
            <a:normAutofit/>
          </a:bodyPr>
          <a:lstStyle>
            <a:lvl1pPr>
              <a:buClrTx/>
              <a:defRPr sz="2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01600" y="1"/>
            <a:ext cx="9550400" cy="944563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1">
                    <a:lumMod val="95000"/>
                  </a:schemeClr>
                </a:solidFill>
                <a:latin typeface="Levenim MT" pitchFamily="2" charset="-79"/>
                <a:ea typeface="Tahoma" pitchFamily="34" charset="0"/>
                <a:cs typeface="Levenim MT" pitchFamily="2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972800" cy="5029200"/>
          </a:xfrm>
        </p:spPr>
        <p:txBody>
          <a:bodyPr>
            <a:normAutofit/>
          </a:bodyPr>
          <a:lstStyle>
            <a:lvl1pPr>
              <a:buClrTx/>
              <a:defRPr sz="2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1pPr>
            <a:lvl2pPr>
              <a:defRPr sz="24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3pPr>
            <a:lvl4pPr>
              <a:defRPr sz="1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4pPr>
            <a:lvl5pPr>
              <a:defRPr sz="1800">
                <a:solidFill>
                  <a:schemeClr val="tx1"/>
                </a:solidFill>
                <a:latin typeface="+mj-lt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0CA1BCC-3268-4D50-90DC-37381808A12F}"/>
              </a:ext>
            </a:extLst>
          </p:cNvPr>
          <p:cNvSpPr txBox="1">
            <a:spLocks/>
          </p:cNvSpPr>
          <p:nvPr userDrawn="1"/>
        </p:nvSpPr>
        <p:spPr>
          <a:xfrm>
            <a:off x="435864" y="237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FA85F8-99A0-4A03-B27D-C170B55E4234}"/>
              </a:ext>
            </a:extLst>
          </p:cNvPr>
          <p:cNvSpPr/>
          <p:nvPr userDrawn="1"/>
        </p:nvSpPr>
        <p:spPr>
          <a:xfrm>
            <a:off x="0" y="1345959"/>
            <a:ext cx="12192000" cy="53361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287802-4DBB-43D3-A897-48A6A05A520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5864" y="1682044"/>
            <a:ext cx="11329416" cy="4494919"/>
          </a:xfrm>
        </p:spPr>
        <p:txBody>
          <a:bodyPr/>
          <a:lstStyle/>
          <a:p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648579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895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1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31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8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150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7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58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A09CA-3CCF-D848-847D-80149DA54504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84265-FA0A-8749-AF92-433F0891E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77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2500" y="908724"/>
            <a:ext cx="10363200" cy="5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2500" y="2482627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22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ransition spd="med">
    <p:fade/>
  </p:transition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>
          <a:solidFill>
            <a:srgbClr val="808080"/>
          </a:solidFill>
          <a:latin typeface="+mn-lt"/>
        </a:defRPr>
      </a:lvl2pPr>
      <a:lvl3pPr marL="10858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600">
          <a:solidFill>
            <a:schemeClr val="accent1"/>
          </a:solidFill>
          <a:latin typeface="+mn-lt"/>
        </a:defRPr>
      </a:lvl3pPr>
      <a:lvl4pPr marL="14287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400">
          <a:solidFill>
            <a:schemeClr val="folHlink"/>
          </a:solidFill>
          <a:latin typeface="+mn-lt"/>
        </a:defRPr>
      </a:lvl4pPr>
      <a:lvl5pPr marL="17716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rgbClr val="C00000"/>
          </a:solidFill>
          <a:latin typeface="+mn-lt"/>
        </a:defRPr>
      </a:lvl5pPr>
      <a:lvl6pPr marL="22288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52500" y="908724"/>
            <a:ext cx="10363200" cy="5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2500" y="2482627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22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ransition spd="med">
    <p:fade/>
  </p:transition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>
          <a:solidFill>
            <a:srgbClr val="808080"/>
          </a:solidFill>
          <a:latin typeface="+mn-lt"/>
        </a:defRPr>
      </a:lvl2pPr>
      <a:lvl3pPr marL="10858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600">
          <a:solidFill>
            <a:schemeClr val="accent1"/>
          </a:solidFill>
          <a:latin typeface="+mn-lt"/>
        </a:defRPr>
      </a:lvl3pPr>
      <a:lvl4pPr marL="14287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400">
          <a:solidFill>
            <a:schemeClr val="folHlink"/>
          </a:solidFill>
          <a:latin typeface="+mn-lt"/>
        </a:defRPr>
      </a:lvl4pPr>
      <a:lvl5pPr marL="17716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rgbClr val="C00000"/>
          </a:solidFill>
          <a:latin typeface="+mn-lt"/>
        </a:defRPr>
      </a:lvl5pPr>
      <a:lvl6pPr marL="22288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lnSpc>
          <a:spcPct val="120000"/>
        </a:lnSpc>
        <a:spcBef>
          <a:spcPct val="20000"/>
        </a:spcBef>
        <a:spcAft>
          <a:spcPct val="20000"/>
        </a:spcAft>
        <a:buClr>
          <a:schemeClr val="tx1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background with sparkles&#10;&#10;AI-generated content may be incorrect.">
            <a:extLst>
              <a:ext uri="{FF2B5EF4-FFF2-40B4-BE49-F238E27FC236}">
                <a16:creationId xmlns:a16="http://schemas.microsoft.com/office/drawing/2014/main" id="{1985FEC8-7F0F-53EF-B030-AF19FD7CF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3E763C-81D7-E871-3B14-47F7FF1CDCBF}"/>
              </a:ext>
            </a:extLst>
          </p:cNvPr>
          <p:cNvSpPr txBox="1"/>
          <p:nvPr/>
        </p:nvSpPr>
        <p:spPr>
          <a:xfrm>
            <a:off x="5078642" y="5559997"/>
            <a:ext cx="2273379" cy="10772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KEY TRENDS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(2022-2026)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2CCD1D-2E52-686E-C813-3BDB16444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558" y="440483"/>
            <a:ext cx="4929442" cy="474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35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EAA1FB-27F9-1670-13B8-1CF5F4B77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125DD3-0FC4-057C-A190-27600A2701D6}"/>
              </a:ext>
            </a:extLst>
          </p:cNvPr>
          <p:cNvSpPr txBox="1"/>
          <p:nvPr/>
        </p:nvSpPr>
        <p:spPr>
          <a:xfrm>
            <a:off x="424191" y="346604"/>
            <a:ext cx="7962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ts val="400"/>
              </a:spcAft>
            </a:pPr>
            <a:r>
              <a:rPr lang="en-US" sz="32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2026 Baker’s Dozen Relocation Services Report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574F3226-00C9-A807-DE84-BCF67E0F4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102" y="1438377"/>
            <a:ext cx="9934255" cy="95490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effectLst/>
                <a:latin typeface="Calibri" pitchFamily="34" charset="0"/>
                <a:ea typeface="Calibri" panose="020F0502020204030204" pitchFamily="34" charset="0"/>
                <a:cs typeface="Arial" pitchFamily="34" charset="0"/>
              </a:rPr>
              <a:t>F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 a comparison of each provider in our survey, along with a complete question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</a:rPr>
              <a:t>-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by-question analysis, our detailed research reports are available for purchase. </a:t>
            </a: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3BD950-95FB-D2EB-D292-E26851A1D186}"/>
              </a:ext>
            </a:extLst>
          </p:cNvPr>
          <p:cNvSpPr txBox="1"/>
          <p:nvPr/>
        </p:nvSpPr>
        <p:spPr>
          <a:xfrm>
            <a:off x="7476918" y="3782702"/>
            <a:ext cx="3872330" cy="90178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1740" b="1" dirty="0">
                <a:latin typeface="Lora" pitchFamily="2" charset="0"/>
              </a:rPr>
              <a:t>For more information, </a:t>
            </a:r>
          </a:p>
          <a:p>
            <a:r>
              <a:rPr lang="en-US" sz="1740" b="1" dirty="0">
                <a:latin typeface="Lora" pitchFamily="2" charset="0"/>
              </a:rPr>
              <a:t>contact Rita Chack at</a:t>
            </a:r>
          </a:p>
          <a:p>
            <a:r>
              <a:rPr lang="en-US" sz="1740" b="1" u="sng" dirty="0">
                <a:solidFill>
                  <a:srgbClr val="B91E2E"/>
                </a:solidFill>
                <a:latin typeface="Lora" pitchFamily="2" charset="0"/>
              </a:rPr>
              <a:t>rita.chack@sharedxpertise.com</a:t>
            </a:r>
            <a:r>
              <a:rPr lang="en-US" sz="1780" dirty="0">
                <a:solidFill>
                  <a:schemeClr val="tx1">
                    <a:lumMod val="95000"/>
                    <a:lumOff val="5000"/>
                  </a:schemeClr>
                </a:solidFill>
                <a:latin typeface="Lora" pitchFamily="2" charset="0"/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8ECF49-E7D1-37AE-9BA0-AD37377F5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29492">
            <a:off x="3584159" y="2452911"/>
            <a:ext cx="2913886" cy="3770911"/>
          </a:xfrm>
          <a:prstGeom prst="rect">
            <a:avLst/>
          </a:prstGeom>
          <a:effectLst>
            <a:outerShdw blurRad="50800" dist="165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921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816128-805B-4F4A-8821-2561D97AC44A}"/>
              </a:ext>
            </a:extLst>
          </p:cNvPr>
          <p:cNvSpPr txBox="1"/>
          <p:nvPr/>
        </p:nvSpPr>
        <p:spPr>
          <a:xfrm>
            <a:off x="449625" y="346604"/>
            <a:ext cx="7505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Relocation Baker’s Dozen 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2A202F-8F61-5A57-5672-B7FDA55830EC}"/>
              </a:ext>
            </a:extLst>
          </p:cNvPr>
          <p:cNvSpPr txBox="1"/>
          <p:nvPr/>
        </p:nvSpPr>
        <p:spPr>
          <a:xfrm>
            <a:off x="3551282" y="4406654"/>
            <a:ext cx="5089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"/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Sample Size for </a:t>
            </a:r>
            <a:r>
              <a:rPr lang="en-US" b="1" dirty="0">
                <a:solidFill>
                  <a:srgbClr val="000000"/>
                </a:solidFill>
                <a:latin typeface="Aptos Narrow" panose="020B0004020202020204" pitchFamily="34" charset="0"/>
              </a:rPr>
              <a:t>Relocation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Aptos Narrow" panose="020B0004020202020204" pitchFamily="34" charset="0"/>
              </a:rPr>
              <a:t> Baker's Dozen Survey</a:t>
            </a:r>
          </a:p>
          <a:p>
            <a:pPr algn="ctr" fontAlgn="b"/>
            <a:r>
              <a:rPr lang="en-US" b="1" dirty="0">
                <a:solidFill>
                  <a:srgbClr val="000000"/>
                </a:solidFill>
                <a:latin typeface="Aptos Narrow" panose="020B0004020202020204" pitchFamily="34" charset="0"/>
              </a:rPr>
              <a:t>2022-2026*</a:t>
            </a:r>
            <a:endParaRPr lang="en-US" sz="1800" b="1" i="0" u="none" strike="noStrike" dirty="0">
              <a:solidFill>
                <a:srgbClr val="000000"/>
              </a:solidFill>
              <a:effectLst/>
              <a:latin typeface="Aptos Narrow" panose="020B00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4BD21B-C996-8CF1-4417-63C950B6856D}"/>
              </a:ext>
            </a:extLst>
          </p:cNvPr>
          <p:cNvSpPr txBox="1"/>
          <p:nvPr/>
        </p:nvSpPr>
        <p:spPr>
          <a:xfrm>
            <a:off x="3457936" y="5973221"/>
            <a:ext cx="5123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*Includes responses for providers ranked outside top 13 on the enterprise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8EE6969-9C2E-99FE-146D-B2F5DA436388}"/>
              </a:ext>
            </a:extLst>
          </p:cNvPr>
          <p:cNvSpPr txBox="1"/>
          <p:nvPr/>
        </p:nvSpPr>
        <p:spPr>
          <a:xfrm>
            <a:off x="1078705" y="1641445"/>
            <a:ext cx="98533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i="1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HRO Today 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distributes 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 survey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link to 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31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providers and to our own list of approximately 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5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00 Relocation customers each year. 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The Baker’s 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Dozen questionnaire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has </a:t>
            </a:r>
            <a:r>
              <a:rPr lang="en-US" dirty="0"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37</a:t>
            </a: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questions. It measures providers in three dimensions: breadth of services, size of deal, and quality of service. </a:t>
            </a:r>
          </a:p>
          <a:p>
            <a:endParaRPr lang="en-US" sz="1800" i="1" dirty="0">
              <a:solidFill>
                <a:srgbClr val="FF0000"/>
              </a:solidFill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Companies need a minimum of 13 surveys from 10 companies to qualify for the enterprise list.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ranking is completely based on customer feedback and quantitative rankings. </a:t>
            </a:r>
            <a:endParaRPr lang="en-US" sz="1800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en-US" sz="1800" i="1" dirty="0">
              <a:effectLst/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DF0D71A-DA80-03F3-1291-A9C6DF10A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148343"/>
              </p:ext>
            </p:extLst>
          </p:nvPr>
        </p:nvGraphicFramePr>
        <p:xfrm>
          <a:off x="2733341" y="5140996"/>
          <a:ext cx="696685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5215">
                  <a:extLst>
                    <a:ext uri="{9D8B030D-6E8A-4147-A177-3AD203B41FA5}">
                      <a16:colId xmlns:a16="http://schemas.microsoft.com/office/drawing/2014/main" val="1370723768"/>
                    </a:ext>
                  </a:extLst>
                </a:gridCol>
                <a:gridCol w="1248229">
                  <a:extLst>
                    <a:ext uri="{9D8B030D-6E8A-4147-A177-3AD203B41FA5}">
                      <a16:colId xmlns:a16="http://schemas.microsoft.com/office/drawing/2014/main" val="1867453577"/>
                    </a:ext>
                  </a:extLst>
                </a:gridCol>
                <a:gridCol w="1061049">
                  <a:extLst>
                    <a:ext uri="{9D8B030D-6E8A-4147-A177-3AD203B41FA5}">
                      <a16:colId xmlns:a16="http://schemas.microsoft.com/office/drawing/2014/main" val="3909900163"/>
                    </a:ext>
                  </a:extLst>
                </a:gridCol>
                <a:gridCol w="992038">
                  <a:extLst>
                    <a:ext uri="{9D8B030D-6E8A-4147-A177-3AD203B41FA5}">
                      <a16:colId xmlns:a16="http://schemas.microsoft.com/office/drawing/2014/main" val="485521069"/>
                    </a:ext>
                  </a:extLst>
                </a:gridCol>
                <a:gridCol w="1069675">
                  <a:extLst>
                    <a:ext uri="{9D8B030D-6E8A-4147-A177-3AD203B41FA5}">
                      <a16:colId xmlns:a16="http://schemas.microsoft.com/office/drawing/2014/main" val="3173167945"/>
                    </a:ext>
                  </a:extLst>
                </a:gridCol>
                <a:gridCol w="1030652">
                  <a:extLst>
                    <a:ext uri="{9D8B030D-6E8A-4147-A177-3AD203B41FA5}">
                      <a16:colId xmlns:a16="http://schemas.microsoft.com/office/drawing/2014/main" val="34894135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sng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1" i="0" u="sng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37423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# Respondents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151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4838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30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1B7D5952-2FE5-C9E9-1483-E272FF628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808" y="1698789"/>
            <a:ext cx="10212935" cy="64633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 2026, the average number of reported services used was 13.9. This is the second straight year of decline, and lowest in the last five years.</a:t>
            </a:r>
          </a:p>
          <a:p>
            <a:pPr marL="171450" indent="-1714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836615B-7BFB-E567-2328-C0E2F40D4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834" y="1345722"/>
            <a:ext cx="9144000" cy="53353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lvl="0" defTabSz="623438" fontAlgn="base">
              <a:spcBef>
                <a:spcPct val="0"/>
              </a:spcBef>
              <a:spcAft>
                <a:spcPct val="0"/>
              </a:spcAft>
              <a:defRPr sz="1600" i="1"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 sz="1800" dirty="0"/>
              <a:t> My company outsources the following employment screening services to this provider: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F4D6D5-ED57-AD20-2FAC-0DD7714AB2BF}"/>
              </a:ext>
            </a:extLst>
          </p:cNvPr>
          <p:cNvSpPr txBox="1"/>
          <p:nvPr/>
        </p:nvSpPr>
        <p:spPr>
          <a:xfrm>
            <a:off x="449625" y="346604"/>
            <a:ext cx="3538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Service Utilization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001420-9644-9F45-94ED-2BC9D5973F5D}"/>
              </a:ext>
            </a:extLst>
          </p:cNvPr>
          <p:cNvSpPr txBox="1"/>
          <p:nvPr/>
        </p:nvSpPr>
        <p:spPr>
          <a:xfrm>
            <a:off x="864808" y="4070688"/>
            <a:ext cx="10647923" cy="1105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Household goods moving &amp; storage, move management and relocation cost estimates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are the five most</a:t>
            </a:r>
            <a:r>
              <a:rPr lang="en-US" sz="18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commonly used services in 2026. The top 5 in 2026 have remained in the top 5 since 2022, albeit in different order.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D415B8C-BC0F-5232-9DAE-3D5D12B4F4F5}"/>
              </a:ext>
            </a:extLst>
          </p:cNvPr>
          <p:cNvGrpSpPr/>
          <p:nvPr/>
        </p:nvGrpSpPr>
        <p:grpSpPr>
          <a:xfrm>
            <a:off x="2576888" y="6317857"/>
            <a:ext cx="1279747" cy="276551"/>
            <a:chOff x="838200" y="7722573"/>
            <a:chExt cx="1279747" cy="2765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C9BD92-483F-5C8B-4418-F3170DBB13BB}"/>
                </a:ext>
              </a:extLst>
            </p:cNvPr>
            <p:cNvSpPr/>
            <p:nvPr/>
          </p:nvSpPr>
          <p:spPr>
            <a:xfrm>
              <a:off x="838200" y="7746548"/>
              <a:ext cx="209008" cy="20462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116AA0A-031A-9A1A-C94B-5208EFB567D0}"/>
                </a:ext>
              </a:extLst>
            </p:cNvPr>
            <p:cNvSpPr txBox="1"/>
            <p:nvPr/>
          </p:nvSpPr>
          <p:spPr>
            <a:xfrm>
              <a:off x="1143000" y="7722573"/>
              <a:ext cx="974947" cy="276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800" dirty="0"/>
                <a:t>Most commonly</a:t>
              </a:r>
            </a:p>
            <a:p>
              <a:pPr>
                <a:lnSpc>
                  <a:spcPts val="700"/>
                </a:lnSpc>
              </a:pPr>
              <a:r>
                <a:rPr lang="en-US" sz="800" dirty="0"/>
                <a:t>outsourced service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3C5DEA-632F-E3B6-D9CC-A269AD5CFFA3}"/>
              </a:ext>
            </a:extLst>
          </p:cNvPr>
          <p:cNvGrpSpPr/>
          <p:nvPr/>
        </p:nvGrpSpPr>
        <p:grpSpPr>
          <a:xfrm>
            <a:off x="4340096" y="6317857"/>
            <a:ext cx="1489740" cy="271869"/>
            <a:chOff x="2225453" y="7726680"/>
            <a:chExt cx="1489740" cy="27186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050B30C-AFA2-70D2-BDF8-8CBC4ADFACAA}"/>
                </a:ext>
              </a:extLst>
            </p:cNvPr>
            <p:cNvSpPr/>
            <p:nvPr/>
          </p:nvSpPr>
          <p:spPr>
            <a:xfrm>
              <a:off x="2225453" y="7750655"/>
              <a:ext cx="197095" cy="21427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000CA99-F839-74B0-BEC1-0FC2B2331260}"/>
                </a:ext>
              </a:extLst>
            </p:cNvPr>
            <p:cNvSpPr txBox="1"/>
            <p:nvPr/>
          </p:nvSpPr>
          <p:spPr>
            <a:xfrm>
              <a:off x="2530253" y="7726680"/>
              <a:ext cx="1184940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800" dirty="0"/>
                <a:t>Second most commonly</a:t>
              </a:r>
            </a:p>
            <a:p>
              <a:pPr>
                <a:lnSpc>
                  <a:spcPts val="700"/>
                </a:lnSpc>
              </a:pPr>
              <a:r>
                <a:rPr lang="en-US" sz="800" dirty="0"/>
                <a:t>outsourced service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D3A147B-D5AD-A4D5-CD3F-ED0BF276C872}"/>
              </a:ext>
            </a:extLst>
          </p:cNvPr>
          <p:cNvGrpSpPr/>
          <p:nvPr/>
        </p:nvGrpSpPr>
        <p:grpSpPr>
          <a:xfrm>
            <a:off x="6096000" y="6274589"/>
            <a:ext cx="1403178" cy="271869"/>
            <a:chOff x="3768060" y="7719060"/>
            <a:chExt cx="1403178" cy="27186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6B132B-17D6-9818-A82F-B0DC8AD18741}"/>
                </a:ext>
              </a:extLst>
            </p:cNvPr>
            <p:cNvSpPr/>
            <p:nvPr/>
          </p:nvSpPr>
          <p:spPr>
            <a:xfrm>
              <a:off x="3768060" y="7743035"/>
              <a:ext cx="197095" cy="20462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D456B8-ADB3-D587-019F-F482B23C4900}"/>
                </a:ext>
              </a:extLst>
            </p:cNvPr>
            <p:cNvSpPr txBox="1"/>
            <p:nvPr/>
          </p:nvSpPr>
          <p:spPr>
            <a:xfrm>
              <a:off x="4072860" y="7719060"/>
              <a:ext cx="1098378" cy="2718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800" dirty="0"/>
                <a:t>Third most commonly</a:t>
              </a:r>
            </a:p>
            <a:p>
              <a:pPr>
                <a:lnSpc>
                  <a:spcPts val="700"/>
                </a:lnSpc>
              </a:pPr>
              <a:r>
                <a:rPr lang="en-US" sz="800" dirty="0"/>
                <a:t>outsourced service</a:t>
              </a:r>
            </a:p>
          </p:txBody>
        </p:sp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C6076D2D-D017-929F-41DF-0ECB0610BB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293832"/>
              </p:ext>
            </p:extLst>
          </p:nvPr>
        </p:nvGraphicFramePr>
        <p:xfrm>
          <a:off x="2677818" y="5050873"/>
          <a:ext cx="6503659" cy="1152525"/>
        </p:xfrm>
        <a:graphic>
          <a:graphicData uri="http://schemas.openxmlformats.org/drawingml/2006/table">
            <a:tbl>
              <a:tblPr/>
              <a:tblGrid>
                <a:gridCol w="2825835">
                  <a:extLst>
                    <a:ext uri="{9D8B030D-6E8A-4147-A177-3AD203B41FA5}">
                      <a16:colId xmlns:a16="http://schemas.microsoft.com/office/drawing/2014/main" val="3808540009"/>
                    </a:ext>
                  </a:extLst>
                </a:gridCol>
                <a:gridCol w="862641">
                  <a:extLst>
                    <a:ext uri="{9D8B030D-6E8A-4147-A177-3AD203B41FA5}">
                      <a16:colId xmlns:a16="http://schemas.microsoft.com/office/drawing/2014/main" val="1426182637"/>
                    </a:ext>
                  </a:extLst>
                </a:gridCol>
                <a:gridCol w="629729">
                  <a:extLst>
                    <a:ext uri="{9D8B030D-6E8A-4147-A177-3AD203B41FA5}">
                      <a16:colId xmlns:a16="http://schemas.microsoft.com/office/drawing/2014/main" val="2192055822"/>
                    </a:ext>
                  </a:extLst>
                </a:gridCol>
                <a:gridCol w="802256">
                  <a:extLst>
                    <a:ext uri="{9D8B030D-6E8A-4147-A177-3AD203B41FA5}">
                      <a16:colId xmlns:a16="http://schemas.microsoft.com/office/drawing/2014/main" val="2426846331"/>
                    </a:ext>
                  </a:extLst>
                </a:gridCol>
                <a:gridCol w="690113">
                  <a:extLst>
                    <a:ext uri="{9D8B030D-6E8A-4147-A177-3AD203B41FA5}">
                      <a16:colId xmlns:a16="http://schemas.microsoft.com/office/drawing/2014/main" val="2930787873"/>
                    </a:ext>
                  </a:extLst>
                </a:gridCol>
                <a:gridCol w="693085">
                  <a:extLst>
                    <a:ext uri="{9D8B030D-6E8A-4147-A177-3AD203B41FA5}">
                      <a16:colId xmlns:a16="http://schemas.microsoft.com/office/drawing/2014/main" val="379988589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406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14197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Household goods moving &amp; storage</a:t>
                      </a:r>
                    </a:p>
                  </a:txBody>
                  <a:tcPr marL="171450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80893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Move management</a:t>
                      </a:r>
                    </a:p>
                  </a:txBody>
                  <a:tcPr marL="171450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465224"/>
                  </a:ext>
                </a:extLst>
              </a:tr>
              <a:tr h="634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Relocation cost estimates</a:t>
                      </a:r>
                    </a:p>
                  </a:txBody>
                  <a:tcPr marL="171450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7975991"/>
                  </a:ext>
                </a:extLst>
              </a:tr>
              <a:tr h="63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Temporary housing and interim services</a:t>
                      </a:r>
                    </a:p>
                  </a:txBody>
                  <a:tcPr marL="171450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97061"/>
                  </a:ext>
                </a:extLst>
              </a:tr>
              <a:tr h="63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Relocation program management</a:t>
                      </a:r>
                    </a:p>
                  </a:txBody>
                  <a:tcPr marL="171450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46594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7B4FFFE5-4702-68CC-1978-ABEF79598D93}"/>
              </a:ext>
            </a:extLst>
          </p:cNvPr>
          <p:cNvGrpSpPr/>
          <p:nvPr/>
        </p:nvGrpSpPr>
        <p:grpSpPr>
          <a:xfrm>
            <a:off x="7876556" y="6265616"/>
            <a:ext cx="1311807" cy="276551"/>
            <a:chOff x="3768060" y="7719060"/>
            <a:chExt cx="1311807" cy="276551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54DA1E6-914F-A6D8-0FD2-2268188B5BA4}"/>
                </a:ext>
              </a:extLst>
            </p:cNvPr>
            <p:cNvSpPr/>
            <p:nvPr/>
          </p:nvSpPr>
          <p:spPr>
            <a:xfrm>
              <a:off x="3768060" y="7743035"/>
              <a:ext cx="197095" cy="20462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299C58-4C26-B590-EDE5-C7EE4E210CF7}"/>
                </a:ext>
              </a:extLst>
            </p:cNvPr>
            <p:cNvSpPr txBox="1"/>
            <p:nvPr/>
          </p:nvSpPr>
          <p:spPr>
            <a:xfrm>
              <a:off x="4072860" y="7719060"/>
              <a:ext cx="1007007" cy="2765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700"/>
                </a:lnSpc>
              </a:pPr>
              <a:r>
                <a:rPr lang="en-US" sz="800" dirty="0"/>
                <a:t>Not top three most </a:t>
              </a:r>
            </a:p>
            <a:p>
              <a:pPr>
                <a:lnSpc>
                  <a:spcPts val="700"/>
                </a:lnSpc>
              </a:pPr>
              <a:r>
                <a:rPr lang="en-US" sz="800" dirty="0"/>
                <a:t>commonly used</a:t>
              </a:r>
            </a:p>
          </p:txBody>
        </p:sp>
      </p:grp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06D2D8D-321A-6156-30FA-2FF9AEA19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0914448"/>
              </p:ext>
            </p:extLst>
          </p:nvPr>
        </p:nvGraphicFramePr>
        <p:xfrm>
          <a:off x="3743325" y="1847787"/>
          <a:ext cx="4522899" cy="2270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7907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816128-805B-4F4A-8821-2561D97AC44A}"/>
              </a:ext>
            </a:extLst>
          </p:cNvPr>
          <p:cNvSpPr txBox="1"/>
          <p:nvPr/>
        </p:nvSpPr>
        <p:spPr>
          <a:xfrm>
            <a:off x="449625" y="346604"/>
            <a:ext cx="67150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Number of Relocations</a:t>
            </a:r>
            <a:r>
              <a:rPr lang="en-US" sz="3600">
                <a:solidFill>
                  <a:schemeClr val="bg1"/>
                </a:solidFill>
              </a:rPr>
              <a:t>: 2022-2026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C0DDC86D-1C6D-B3DD-7787-C04ADC2FA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608" y="1353201"/>
            <a:ext cx="7755147" cy="39936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lvl="0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latin typeface="Calibri" pitchFamily="34" charset="0"/>
                <a:cs typeface="Arial" pitchFamily="34" charset="0"/>
              </a:rPr>
              <a:t>This relocation provider helps with the following number of relocations per year:</a:t>
            </a:r>
            <a:endParaRPr kumimoji="0" lang="en-US" i="1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D77FFF67-E3A5-4020-642B-831999DE0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25" y="1685333"/>
            <a:ext cx="11247794" cy="251665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The distribution of relocations tends towards slightly larger numbers in 2026 over 2025.</a:t>
            </a:r>
          </a:p>
          <a:p>
            <a:pPr marL="742950" lvl="1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 2025, 35% of jobs filled were for 1 to 25 relocations per year, down from 2025 (38%). </a:t>
            </a:r>
          </a:p>
          <a:p>
            <a:pPr marL="742950" lvl="1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Also in 2026, 14% of cases were for 200 or more relocations, up from 12% in 2024.</a:t>
            </a:r>
          </a:p>
          <a:p>
            <a:pPr marL="742950" lvl="1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There are proportionately fewer smaller relocations of 1 to 25 in 2026 than five years ago, and about the same of larger of 200 or more.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EE9BDC5-7006-EFCD-A490-C4EBA5B16A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903470"/>
              </p:ext>
            </p:extLst>
          </p:nvPr>
        </p:nvGraphicFramePr>
        <p:xfrm>
          <a:off x="3257550" y="3400159"/>
          <a:ext cx="6086475" cy="3334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8723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DB981E3C-9B97-3C1A-DC2A-D5A0C8EDB1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386" y="1410658"/>
            <a:ext cx="4533230" cy="5013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defTabSz="623438" fontAlgn="base">
              <a:spcBef>
                <a:spcPct val="0"/>
              </a:spcBef>
              <a:spcAft>
                <a:spcPct val="0"/>
              </a:spcAft>
            </a:pPr>
            <a:r>
              <a:rPr lang="en-US" i="1" dirty="0">
                <a:latin typeface="Calibri" pitchFamily="34" charset="0"/>
                <a:cs typeface="Arial" pitchFamily="34" charset="0"/>
              </a:rPr>
              <a:t> My organization’s contract with this provider is:</a:t>
            </a:r>
            <a:endParaRPr kumimoji="0" lang="en-US" i="1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6126E41-CFFC-A3B4-42F4-77FDC1D07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815" y="1828120"/>
            <a:ext cx="10334370" cy="108394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The proportion of contracts vs. project basis decreased in 2026, down eight percentage points to 81% of deals. This returns to the average of 82% between 2022 and 2024 after an increase in 2025.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A6CF2F-0102-C322-A428-335BCD20841F}"/>
              </a:ext>
            </a:extLst>
          </p:cNvPr>
          <p:cNvSpPr txBox="1"/>
          <p:nvPr/>
        </p:nvSpPr>
        <p:spPr>
          <a:xfrm>
            <a:off x="449625" y="346604"/>
            <a:ext cx="34823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Relationship Type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A5F9698-1319-04B9-A2E8-15913B81EE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472876"/>
              </p:ext>
            </p:extLst>
          </p:nvPr>
        </p:nvGraphicFramePr>
        <p:xfrm>
          <a:off x="3297237" y="2507632"/>
          <a:ext cx="5932488" cy="3973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906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E088D-6475-C44D-9EEC-A45DE9C245BF}"/>
              </a:ext>
            </a:extLst>
          </p:cNvPr>
          <p:cNvSpPr txBox="1"/>
          <p:nvPr/>
        </p:nvSpPr>
        <p:spPr>
          <a:xfrm>
            <a:off x="449625" y="346604"/>
            <a:ext cx="4515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Contract Renegotiation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0526F75C-C058-C5D8-BA51-B63BAD21D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596" y="1403760"/>
            <a:ext cx="10756856" cy="1175538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Contract renegotiation in 2026 decreased significantly, down to 34% from 47% in 2025.</a:t>
            </a:r>
          </a:p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However, the expansion of the contract during renegotiation increased to 71%, reversing the decline in 2025 and more in line with prior years. </a:t>
            </a:r>
          </a:p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707400-C423-D5E5-0BCF-669CCE8F4DC0}"/>
              </a:ext>
            </a:extLst>
          </p:cNvPr>
          <p:cNvGrpSpPr/>
          <p:nvPr/>
        </p:nvGrpSpPr>
        <p:grpSpPr>
          <a:xfrm>
            <a:off x="8307543" y="5004212"/>
            <a:ext cx="3378808" cy="864364"/>
            <a:chOff x="4432316" y="8037725"/>
            <a:chExt cx="3237492" cy="580444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5C4DA3A-7BF1-74FB-B335-4DEEC2595833}"/>
                </a:ext>
              </a:extLst>
            </p:cNvPr>
            <p:cNvGrpSpPr/>
            <p:nvPr/>
          </p:nvGrpSpPr>
          <p:grpSpPr>
            <a:xfrm>
              <a:off x="4433634" y="8412312"/>
              <a:ext cx="2907616" cy="205857"/>
              <a:chOff x="4114800" y="7083893"/>
              <a:chExt cx="2907616" cy="205857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30F9C53-5697-7D0C-3D4A-84207B0A83A9}"/>
                  </a:ext>
                </a:extLst>
              </p:cNvPr>
              <p:cNvSpPr txBox="1"/>
              <p:nvPr/>
            </p:nvSpPr>
            <p:spPr>
              <a:xfrm>
                <a:off x="4495799" y="7086600"/>
                <a:ext cx="2526617" cy="203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477"/>
                  </a:lnSpc>
                </a:pPr>
                <a:r>
                  <a:rPr lang="en-US" sz="1000" dirty="0"/>
                  <a:t>In that renegotiation, my company expanded</a:t>
                </a:r>
              </a:p>
              <a:p>
                <a:pPr>
                  <a:lnSpc>
                    <a:spcPts val="477"/>
                  </a:lnSpc>
                </a:pPr>
                <a:endParaRPr lang="en-US" sz="1000" dirty="0"/>
              </a:p>
              <a:p>
                <a:pPr>
                  <a:lnSpc>
                    <a:spcPts val="477"/>
                  </a:lnSpc>
                </a:pPr>
                <a:r>
                  <a:rPr lang="en-US" sz="1000" dirty="0"/>
                  <a:t>the scope of services with this provider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C040960-26EA-C397-AB3F-1B15149970D5}"/>
                  </a:ext>
                </a:extLst>
              </p:cNvPr>
              <p:cNvSpPr/>
              <p:nvPr/>
            </p:nvSpPr>
            <p:spPr>
              <a:xfrm>
                <a:off x="4114800" y="7083893"/>
                <a:ext cx="274320" cy="20315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234508-6CC5-72EA-01BE-3DED8ACFE3F7}"/>
                </a:ext>
              </a:extLst>
            </p:cNvPr>
            <p:cNvGrpSpPr/>
            <p:nvPr/>
          </p:nvGrpSpPr>
          <p:grpSpPr>
            <a:xfrm>
              <a:off x="4432316" y="8037725"/>
              <a:ext cx="3237492" cy="231509"/>
              <a:chOff x="4114800" y="7440825"/>
              <a:chExt cx="3237492" cy="23150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55D0899-ABA1-11F1-17BB-465CA04C9B3D}"/>
                  </a:ext>
                </a:extLst>
              </p:cNvPr>
              <p:cNvSpPr/>
              <p:nvPr/>
            </p:nvSpPr>
            <p:spPr>
              <a:xfrm>
                <a:off x="4114800" y="7440825"/>
                <a:ext cx="274320" cy="203150"/>
              </a:xfrm>
              <a:prstGeom prst="rect">
                <a:avLst/>
              </a:prstGeom>
              <a:solidFill>
                <a:srgbClr val="5089BC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 dirty="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A512E2D-22B4-91D1-BDBE-37B4ED223C13}"/>
                  </a:ext>
                </a:extLst>
              </p:cNvPr>
              <p:cNvSpPr txBox="1"/>
              <p:nvPr/>
            </p:nvSpPr>
            <p:spPr>
              <a:xfrm>
                <a:off x="4495799" y="7469184"/>
                <a:ext cx="2856493" cy="203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477"/>
                  </a:lnSpc>
                </a:pPr>
                <a:r>
                  <a:rPr lang="en-US" sz="1000" dirty="0"/>
                  <a:t>My company has renegotiated the scope of services</a:t>
                </a:r>
              </a:p>
              <a:p>
                <a:pPr>
                  <a:lnSpc>
                    <a:spcPts val="477"/>
                  </a:lnSpc>
                </a:pPr>
                <a:endParaRPr lang="en-US" sz="1000" dirty="0"/>
              </a:p>
              <a:p>
                <a:pPr>
                  <a:lnSpc>
                    <a:spcPts val="477"/>
                  </a:lnSpc>
                </a:pPr>
                <a:r>
                  <a:rPr lang="en-US" sz="1000" dirty="0"/>
                  <a:t>under the terms of contract with this provider</a:t>
                </a:r>
              </a:p>
            </p:txBody>
          </p:sp>
        </p:grpSp>
      </p:grp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2DAC00D-5037-0670-46C3-61F86F9390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262098"/>
              </p:ext>
            </p:extLst>
          </p:nvPr>
        </p:nvGraphicFramePr>
        <p:xfrm>
          <a:off x="2277533" y="2649537"/>
          <a:ext cx="5598584" cy="338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32826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E6A4AD-EA42-5B3B-BD20-26A14B912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F0D876-84BA-0D04-F333-7796B3E36016}"/>
              </a:ext>
            </a:extLst>
          </p:cNvPr>
          <p:cNvSpPr txBox="1"/>
          <p:nvPr/>
        </p:nvSpPr>
        <p:spPr>
          <a:xfrm>
            <a:off x="449625" y="346604"/>
            <a:ext cx="3951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fontAlgn="base">
              <a:spcBef>
                <a:spcPct val="0"/>
              </a:spcBef>
              <a:spcAft>
                <a:spcPts val="400"/>
              </a:spcAft>
              <a:defRPr sz="3600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r>
              <a:rPr lang="en-US" dirty="0"/>
              <a:t>Satisfaction Metrics: Trust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348F33-EA5A-BA92-9BE3-173AA2CFF784}"/>
              </a:ext>
            </a:extLst>
          </p:cNvPr>
          <p:cNvSpPr txBox="1"/>
          <p:nvPr/>
        </p:nvSpPr>
        <p:spPr>
          <a:xfrm>
            <a:off x="3048838" y="1387445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/>
              <a:t>.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3AB84E31-E40D-1397-6D9E-1AA396BA7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548" y="1387445"/>
            <a:ext cx="10694837" cy="95490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Results of three of the satisfaction questions used in the study are included in this trend report.</a:t>
            </a:r>
          </a:p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 trust the executive assigned to my account 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is among the most crucial elements of satisfaction examined. In 2026, 89% strongly agreed with the statement, the same as 2024 and 2005 . Overall, trust has held steady since 2021. </a:t>
            </a:r>
          </a:p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53735A9-8BB6-8EB4-319B-8AA6D1E138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1229447"/>
              </p:ext>
            </p:extLst>
          </p:nvPr>
        </p:nvGraphicFramePr>
        <p:xfrm>
          <a:off x="2925633" y="2407058"/>
          <a:ext cx="6615182" cy="4166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02956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6CDECF-3083-DA68-0FFD-65C01699F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623486-E16B-8896-C1B9-7750A179AD28}"/>
              </a:ext>
            </a:extLst>
          </p:cNvPr>
          <p:cNvSpPr txBox="1"/>
          <p:nvPr/>
        </p:nvSpPr>
        <p:spPr>
          <a:xfrm>
            <a:off x="449625" y="346604"/>
            <a:ext cx="90604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ts val="400"/>
              </a:spcAft>
            </a:pPr>
            <a:r>
              <a:rPr lang="en-US" sz="36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Satisfaction Metrics: Responds Well to Criticism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8C602C5A-38F7-12BC-B3C4-DCD4F9A2C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625" y="1354347"/>
            <a:ext cx="11472081" cy="92212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 2026, 85% </a:t>
            </a:r>
            <a:r>
              <a:rPr lang="en-US" dirty="0"/>
              <a:t>strongly agreed that their provider </a:t>
            </a:r>
            <a:r>
              <a:rPr lang="en-US" i="1" dirty="0"/>
              <a:t>responds well to criticism and makes changes to improve problem areas, </a:t>
            </a:r>
            <a:r>
              <a:rPr lang="en-US" dirty="0"/>
              <a:t>down from 92% in 2025.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 However, agreement in this area remains high.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6395E51-6A3A-38F6-CD8E-361A6731FF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0441459"/>
              </p:ext>
            </p:extLst>
          </p:nvPr>
        </p:nvGraphicFramePr>
        <p:xfrm>
          <a:off x="2449902" y="2018581"/>
          <a:ext cx="7370373" cy="44928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05469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E08A8-A468-6ADE-F4D2-EA20C338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848772-ECB4-D9A9-2F06-8DD057899ED9}"/>
              </a:ext>
            </a:extLst>
          </p:cNvPr>
          <p:cNvSpPr txBox="1"/>
          <p:nvPr/>
        </p:nvSpPr>
        <p:spPr>
          <a:xfrm>
            <a:off x="449625" y="346604"/>
            <a:ext cx="76798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ts val="400"/>
              </a:spcAft>
            </a:pPr>
            <a:r>
              <a:rPr lang="en-US" sz="3600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Satisfaction Metrics: Overall Satisfaction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EEFC164-117D-E760-C839-D6D811849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72" y="1438377"/>
            <a:ext cx="10546080" cy="954901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  <p:txBody>
          <a:bodyPr vert="horz" wrap="square" lIns="24938" tIns="24938" rIns="24938" bIns="24938" numCol="1" anchor="t" anchorCtr="0" compatLnSpc="1">
            <a:prstTxWarp prst="textNoShape">
              <a:avLst/>
            </a:prstTxWarp>
          </a:bodyPr>
          <a:lstStyle/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 2026, 92% </a:t>
            </a:r>
            <a:r>
              <a:rPr lang="en-US" dirty="0"/>
              <a:t>strongly agreed that overall, they are very satisfied with their provider. </a:t>
            </a:r>
            <a:r>
              <a:rPr lang="en-US" dirty="0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Agreement in this area is the highest it has been in the last five years.</a:t>
            </a:r>
          </a:p>
          <a:p>
            <a:pPr marL="285750" indent="-285750" defTabSz="623438" fontAlgn="base">
              <a:lnSpc>
                <a:spcPct val="125000"/>
              </a:lnSpc>
              <a:spcBef>
                <a:spcPct val="0"/>
              </a:spcBef>
              <a:spcAft>
                <a:spcPts val="273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F76FF10-642D-7712-8CF5-4E12F6948F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8171096"/>
              </p:ext>
            </p:extLst>
          </p:nvPr>
        </p:nvGraphicFramePr>
        <p:xfrm>
          <a:off x="2294626" y="2329132"/>
          <a:ext cx="6918385" cy="4182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1231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HRO Today Magazine Templat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haredXpertise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haredXpertise Corporat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redXpertise Corporat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redXpertise Corporat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redXpertise Corporat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redXpertise Corporate 5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094890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AAB1C6"/>
        </a:accent5>
        <a:accent6>
          <a:srgbClr val="D77800"/>
        </a:accent6>
        <a:hlink>
          <a:srgbClr val="DB0029"/>
        </a:hlink>
        <a:folHlink>
          <a:srgbClr val="319E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HRO Today Magazine Templat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haredXpertise Corpor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haredXpertise Corporat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redXpertise Corporat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redXpertise Corporat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aredXpertise Corporat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aredXpertise Corporate 5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094890"/>
        </a:accent1>
        <a:accent2>
          <a:srgbClr val="ED8500"/>
        </a:accent2>
        <a:accent3>
          <a:srgbClr val="FFFFFF"/>
        </a:accent3>
        <a:accent4>
          <a:srgbClr val="000000"/>
        </a:accent4>
        <a:accent5>
          <a:srgbClr val="AAB1C6"/>
        </a:accent5>
        <a:accent6>
          <a:srgbClr val="D77800"/>
        </a:accent6>
        <a:hlink>
          <a:srgbClr val="DB0029"/>
        </a:hlink>
        <a:folHlink>
          <a:srgbClr val="319E5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744</Words>
  <Application>Microsoft Office PowerPoint</Application>
  <PresentationFormat>Widescreen</PresentationFormat>
  <Paragraphs>114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 Narrow</vt:lpstr>
      <vt:lpstr>Arial</vt:lpstr>
      <vt:lpstr>Calibri</vt:lpstr>
      <vt:lpstr>Calibri Light</vt:lpstr>
      <vt:lpstr>Levenim MT</vt:lpstr>
      <vt:lpstr>Lora</vt:lpstr>
      <vt:lpstr>Wingdings</vt:lpstr>
      <vt:lpstr>Office Theme</vt:lpstr>
      <vt:lpstr>1_HRO Today Magazine Template</vt:lpstr>
      <vt:lpstr>1_HRO Today Magazine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Alexis Whyte</cp:lastModifiedBy>
  <cp:revision>67</cp:revision>
  <cp:lastPrinted>2023-11-02T19:29:40Z</cp:lastPrinted>
  <dcterms:created xsi:type="dcterms:W3CDTF">2021-07-18T16:56:37Z</dcterms:created>
  <dcterms:modified xsi:type="dcterms:W3CDTF">2026-03-24T19:24:25Z</dcterms:modified>
</cp:coreProperties>
</file>