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6.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7.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8.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86" r:id="rId2"/>
    <p:sldId id="287" r:id="rId3"/>
    <p:sldId id="289" r:id="rId4"/>
    <p:sldId id="290" r:id="rId5"/>
    <p:sldId id="291" r:id="rId6"/>
    <p:sldId id="273" r:id="rId7"/>
    <p:sldId id="285" r:id="rId8"/>
    <p:sldId id="283" r:id="rId9"/>
    <p:sldId id="282" r:id="rId10"/>
    <p:sldId id="280"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AF2D0"/>
    <a:srgbClr val="FF8181"/>
    <a:srgbClr val="96DCF8"/>
    <a:srgbClr val="DAE9F8"/>
    <a:srgbClr val="967D42"/>
    <a:srgbClr val="A6803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023ACAD-8EA0-460F-AB5E-74C70D2A9619}" v="33" dt="2026-02-13T18:25:33.30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105" d="100"/>
          <a:sy n="105" d="100"/>
        </p:scale>
        <p:origin x="834"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18"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exis Whyte" userId="c877b58e-b138-45d9-aa55-b42f2dc16b11" providerId="ADAL" clId="{CBE076CB-C6F8-410D-AE66-0EA64EB64A68}"/>
    <pc:docChg chg="undo custSel addSld delSld modSld sldOrd">
      <pc:chgData name="Alexis Whyte" userId="c877b58e-b138-45d9-aa55-b42f2dc16b11" providerId="ADAL" clId="{CBE076CB-C6F8-410D-AE66-0EA64EB64A68}" dt="2026-02-23T18:49:37.933" v="3391" actId="20577"/>
      <pc:docMkLst>
        <pc:docMk/>
      </pc:docMkLst>
      <pc:sldChg chg="addSp delSp modSp mod">
        <pc:chgData name="Alexis Whyte" userId="c877b58e-b138-45d9-aa55-b42f2dc16b11" providerId="ADAL" clId="{CBE076CB-C6F8-410D-AE66-0EA64EB64A68}" dt="2026-02-04T19:30:30.380" v="1747" actId="27918"/>
        <pc:sldMkLst>
          <pc:docMk/>
          <pc:sldMk cId="987238297" sldId="273"/>
        </pc:sldMkLst>
        <pc:spChg chg="mod">
          <ac:chgData name="Alexis Whyte" userId="c877b58e-b138-45d9-aa55-b42f2dc16b11" providerId="ADAL" clId="{CBE076CB-C6F8-410D-AE66-0EA64EB64A68}" dt="2026-02-04T19:12:40.352" v="1352" actId="20577"/>
          <ac:spMkLst>
            <pc:docMk/>
            <pc:sldMk cId="987238297" sldId="273"/>
            <ac:spMk id="3" creationId="{AA816128-805B-4F4A-8821-2561D97AC44A}"/>
          </ac:spMkLst>
        </pc:spChg>
        <pc:spChg chg="mod">
          <ac:chgData name="Alexis Whyte" userId="c877b58e-b138-45d9-aa55-b42f2dc16b11" providerId="ADAL" clId="{CBE076CB-C6F8-410D-AE66-0EA64EB64A68}" dt="2026-02-04T19:17:06.112" v="1707" actId="20577"/>
          <ac:spMkLst>
            <pc:docMk/>
            <pc:sldMk cId="987238297" sldId="273"/>
            <ac:spMk id="4" creationId="{D77FFF67-E3A5-4020-642B-831999DE0AF5}"/>
          </ac:spMkLst>
        </pc:spChg>
        <pc:graphicFrameChg chg="add mod">
          <ac:chgData name="Alexis Whyte" userId="c877b58e-b138-45d9-aa55-b42f2dc16b11" providerId="ADAL" clId="{CBE076CB-C6F8-410D-AE66-0EA64EB64A68}" dt="2026-02-04T19:15:53.917" v="1491" actId="403"/>
          <ac:graphicFrameMkLst>
            <pc:docMk/>
            <pc:sldMk cId="987238297" sldId="273"/>
            <ac:graphicFrameMk id="7" creationId="{54C3BB85-39DE-1B73-B21B-1CDA83337ACA}"/>
          </ac:graphicFrameMkLst>
        </pc:graphicFrameChg>
      </pc:sldChg>
      <pc:sldChg chg="addSp modSp mod">
        <pc:chgData name="Alexis Whyte" userId="c877b58e-b138-45d9-aa55-b42f2dc16b11" providerId="ADAL" clId="{CBE076CB-C6F8-410D-AE66-0EA64EB64A68}" dt="2026-02-23T18:49:37.933" v="3391" actId="20577"/>
        <pc:sldMkLst>
          <pc:docMk/>
          <pc:sldMk cId="224921507" sldId="280"/>
        </pc:sldMkLst>
        <pc:spChg chg="add mod">
          <ac:chgData name="Alexis Whyte" userId="c877b58e-b138-45d9-aa55-b42f2dc16b11" providerId="ADAL" clId="{CBE076CB-C6F8-410D-AE66-0EA64EB64A68}" dt="2026-02-03T19:51:53.691" v="1181" actId="208"/>
          <ac:spMkLst>
            <pc:docMk/>
            <pc:sldMk cId="224921507" sldId="280"/>
            <ac:spMk id="2" creationId="{94D86935-63D3-56D8-2CCF-EA06B3E399A8}"/>
          </ac:spMkLst>
        </pc:spChg>
        <pc:spChg chg="mod">
          <ac:chgData name="Alexis Whyte" userId="c877b58e-b138-45d9-aa55-b42f2dc16b11" providerId="ADAL" clId="{CBE076CB-C6F8-410D-AE66-0EA64EB64A68}" dt="2026-02-03T19:51:20.219" v="1175" actId="20577"/>
          <ac:spMkLst>
            <pc:docMk/>
            <pc:sldMk cId="224921507" sldId="280"/>
            <ac:spMk id="3" creationId="{F6125DD3-0FC4-057C-A190-27600A2701D6}"/>
          </ac:spMkLst>
        </pc:spChg>
        <pc:spChg chg="add mod">
          <ac:chgData name="Alexis Whyte" userId="c877b58e-b138-45d9-aa55-b42f2dc16b11" providerId="ADAL" clId="{CBE076CB-C6F8-410D-AE66-0EA64EB64A68}" dt="2026-02-03T19:55:27.474" v="1229" actId="688"/>
          <ac:spMkLst>
            <pc:docMk/>
            <pc:sldMk cId="224921507" sldId="280"/>
            <ac:spMk id="4" creationId="{B477CF3E-0D8D-2D77-D123-E61E15FBC950}"/>
          </ac:spMkLst>
        </pc:spChg>
        <pc:spChg chg="mod">
          <ac:chgData name="Alexis Whyte" userId="c877b58e-b138-45d9-aa55-b42f2dc16b11" providerId="ADAL" clId="{CBE076CB-C6F8-410D-AE66-0EA64EB64A68}" dt="2026-02-23T18:49:37.933" v="3391" actId="20577"/>
          <ac:spMkLst>
            <pc:docMk/>
            <pc:sldMk cId="224921507" sldId="280"/>
            <ac:spMk id="7" creationId="{343BD950-95FB-D2EB-D292-E26851A1D186}"/>
          </ac:spMkLst>
        </pc:spChg>
        <pc:picChg chg="mod">
          <ac:chgData name="Alexis Whyte" userId="c877b58e-b138-45d9-aa55-b42f2dc16b11" providerId="ADAL" clId="{CBE076CB-C6F8-410D-AE66-0EA64EB64A68}" dt="2026-02-03T19:55:10.548" v="1226" actId="1076"/>
          <ac:picMkLst>
            <pc:docMk/>
            <pc:sldMk cId="224921507" sldId="280"/>
            <ac:picMk id="6" creationId="{B1F8FD52-8C07-0C8D-5170-9D4B34EA1F8B}"/>
          </ac:picMkLst>
        </pc:picChg>
      </pc:sldChg>
      <pc:sldChg chg="addSp delSp modSp add mod">
        <pc:chgData name="Alexis Whyte" userId="c877b58e-b138-45d9-aa55-b42f2dc16b11" providerId="ADAL" clId="{CBE076CB-C6F8-410D-AE66-0EA64EB64A68}" dt="2026-02-12T15:07:14.864" v="1762" actId="207"/>
        <pc:sldMkLst>
          <pc:docMk/>
          <pc:sldMk cId="2887472346" sldId="282"/>
        </pc:sldMkLst>
        <pc:spChg chg="mod">
          <ac:chgData name="Alexis Whyte" userId="c877b58e-b138-45d9-aa55-b42f2dc16b11" providerId="ADAL" clId="{CBE076CB-C6F8-410D-AE66-0EA64EB64A68}" dt="2026-02-12T15:07:14.864" v="1762" actId="207"/>
          <ac:spMkLst>
            <pc:docMk/>
            <pc:sldMk cId="2887472346" sldId="282"/>
            <ac:spMk id="5" creationId="{4351452C-7A0D-6054-C5F0-293E4A497DD5}"/>
          </ac:spMkLst>
        </pc:spChg>
        <pc:graphicFrameChg chg="add mod">
          <ac:chgData name="Alexis Whyte" userId="c877b58e-b138-45d9-aa55-b42f2dc16b11" providerId="ADAL" clId="{CBE076CB-C6F8-410D-AE66-0EA64EB64A68}" dt="2026-02-03T19:38:01.631" v="782" actId="1076"/>
          <ac:graphicFrameMkLst>
            <pc:docMk/>
            <pc:sldMk cId="2887472346" sldId="282"/>
            <ac:graphicFrameMk id="6" creationId="{7DCDECD2-F33A-802D-E49C-B1C7A6B72603}"/>
          </ac:graphicFrameMkLst>
        </pc:graphicFrameChg>
      </pc:sldChg>
      <pc:sldChg chg="addSp delSp modSp add mod">
        <pc:chgData name="Alexis Whyte" userId="c877b58e-b138-45d9-aa55-b42f2dc16b11" providerId="ADAL" clId="{CBE076CB-C6F8-410D-AE66-0EA64EB64A68}" dt="2026-02-12T15:07:03.619" v="1761" actId="207"/>
        <pc:sldMkLst>
          <pc:docMk/>
          <pc:sldMk cId="3418882492" sldId="283"/>
        </pc:sldMkLst>
        <pc:spChg chg="mod">
          <ac:chgData name="Alexis Whyte" userId="c877b58e-b138-45d9-aa55-b42f2dc16b11" providerId="ADAL" clId="{CBE076CB-C6F8-410D-AE66-0EA64EB64A68}" dt="2026-02-03T19:38:47.724" v="805" actId="20577"/>
          <ac:spMkLst>
            <pc:docMk/>
            <pc:sldMk cId="3418882492" sldId="283"/>
            <ac:spMk id="3" creationId="{A437721E-835F-65D4-0983-48EEABB519D1}"/>
          </ac:spMkLst>
        </pc:spChg>
        <pc:spChg chg="mod">
          <ac:chgData name="Alexis Whyte" userId="c877b58e-b138-45d9-aa55-b42f2dc16b11" providerId="ADAL" clId="{CBE076CB-C6F8-410D-AE66-0EA64EB64A68}" dt="2026-02-12T15:07:03.619" v="1761" actId="207"/>
          <ac:spMkLst>
            <pc:docMk/>
            <pc:sldMk cId="3418882492" sldId="283"/>
            <ac:spMk id="5" creationId="{FEAB8E4A-279E-60B3-899C-9598B309AA33}"/>
          </ac:spMkLst>
        </pc:spChg>
        <pc:graphicFrameChg chg="add mod">
          <ac:chgData name="Alexis Whyte" userId="c877b58e-b138-45d9-aa55-b42f2dc16b11" providerId="ADAL" clId="{CBE076CB-C6F8-410D-AE66-0EA64EB64A68}" dt="2026-02-03T19:44:19.896" v="917" actId="14100"/>
          <ac:graphicFrameMkLst>
            <pc:docMk/>
            <pc:sldMk cId="3418882492" sldId="283"/>
            <ac:graphicFrameMk id="4" creationId="{17B98EEF-82AE-73E4-4F66-A6881A985FC0}"/>
          </ac:graphicFrameMkLst>
        </pc:graphicFrameChg>
      </pc:sldChg>
      <pc:sldChg chg="addSp delSp modSp add mod">
        <pc:chgData name="Alexis Whyte" userId="c877b58e-b138-45d9-aa55-b42f2dc16b11" providerId="ADAL" clId="{CBE076CB-C6F8-410D-AE66-0EA64EB64A68}" dt="2026-02-04T19:31:33.115" v="1755" actId="13926"/>
        <pc:sldMkLst>
          <pc:docMk/>
          <pc:sldMk cId="2294908301" sldId="285"/>
        </pc:sldMkLst>
        <pc:spChg chg="mod">
          <ac:chgData name="Alexis Whyte" userId="c877b58e-b138-45d9-aa55-b42f2dc16b11" providerId="ADAL" clId="{CBE076CB-C6F8-410D-AE66-0EA64EB64A68}" dt="2026-02-04T19:31:33.115" v="1755" actId="13926"/>
          <ac:spMkLst>
            <pc:docMk/>
            <pc:sldMk cId="2294908301" sldId="285"/>
            <ac:spMk id="3" creationId="{3BC8CD9C-15E2-6A26-E9F9-E651E9EF78D8}"/>
          </ac:spMkLst>
        </pc:spChg>
        <pc:spChg chg="mod">
          <ac:chgData name="Alexis Whyte" userId="c877b58e-b138-45d9-aa55-b42f2dc16b11" providerId="ADAL" clId="{CBE076CB-C6F8-410D-AE66-0EA64EB64A68}" dt="2026-02-04T19:31:29.781" v="1754" actId="20577"/>
          <ac:spMkLst>
            <pc:docMk/>
            <pc:sldMk cId="2294908301" sldId="285"/>
            <ac:spMk id="11" creationId="{B73C77F1-5BD5-1A94-725A-3D94BD8176C3}"/>
          </ac:spMkLst>
        </pc:spChg>
        <pc:graphicFrameChg chg="add mod">
          <ac:chgData name="Alexis Whyte" userId="c877b58e-b138-45d9-aa55-b42f2dc16b11" providerId="ADAL" clId="{CBE076CB-C6F8-410D-AE66-0EA64EB64A68}" dt="2026-02-03T20:46:03.797" v="1299" actId="14100"/>
          <ac:graphicFrameMkLst>
            <pc:docMk/>
            <pc:sldMk cId="2294908301" sldId="285"/>
            <ac:graphicFrameMk id="2" creationId="{9CF84C6C-680C-3647-7A3D-2021A32944F0}"/>
          </ac:graphicFrameMkLst>
        </pc:graphicFrameChg>
      </pc:sldChg>
      <pc:sldChg chg="add">
        <pc:chgData name="Alexis Whyte" userId="c877b58e-b138-45d9-aa55-b42f2dc16b11" providerId="ADAL" clId="{CBE076CB-C6F8-410D-AE66-0EA64EB64A68}" dt="2026-02-12T15:05:42.399" v="1756"/>
        <pc:sldMkLst>
          <pc:docMk/>
          <pc:sldMk cId="2367682483" sldId="286"/>
        </pc:sldMkLst>
      </pc:sldChg>
      <pc:sldChg chg="modSp add mod">
        <pc:chgData name="Alexis Whyte" userId="c877b58e-b138-45d9-aa55-b42f2dc16b11" providerId="ADAL" clId="{CBE076CB-C6F8-410D-AE66-0EA64EB64A68}" dt="2026-02-13T21:05:30.774" v="3370" actId="20577"/>
        <pc:sldMkLst>
          <pc:docMk/>
          <pc:sldMk cId="2333233042" sldId="287"/>
        </pc:sldMkLst>
        <pc:spChg chg="mod">
          <ac:chgData name="Alexis Whyte" userId="c877b58e-b138-45d9-aa55-b42f2dc16b11" providerId="ADAL" clId="{CBE076CB-C6F8-410D-AE66-0EA64EB64A68}" dt="2026-02-13T21:05:30.774" v="3370" actId="20577"/>
          <ac:spMkLst>
            <pc:docMk/>
            <pc:sldMk cId="2333233042" sldId="287"/>
            <ac:spMk id="3" creationId="{AA816128-805B-4F4A-8821-2561D97AC44A}"/>
          </ac:spMkLst>
        </pc:spChg>
      </pc:sldChg>
      <pc:sldChg chg="addSp delSp modSp add mod">
        <pc:chgData name="Alexis Whyte" userId="c877b58e-b138-45d9-aa55-b42f2dc16b11" providerId="ADAL" clId="{CBE076CB-C6F8-410D-AE66-0EA64EB64A68}" dt="2026-02-13T18:33:00.413" v="3369" actId="207"/>
        <pc:sldMkLst>
          <pc:docMk/>
          <pc:sldMk cId="2525071640" sldId="289"/>
        </pc:sldMkLst>
        <pc:spChg chg="mod">
          <ac:chgData name="Alexis Whyte" userId="c877b58e-b138-45d9-aa55-b42f2dc16b11" providerId="ADAL" clId="{CBE076CB-C6F8-410D-AE66-0EA64EB64A68}" dt="2026-02-13T18:33:00.413" v="3369" actId="207"/>
          <ac:spMkLst>
            <pc:docMk/>
            <pc:sldMk cId="2525071640" sldId="289"/>
            <ac:spMk id="3" creationId="{F4196884-7FBC-1CB6-5B74-E2168021EE09}"/>
          </ac:spMkLst>
        </pc:spChg>
        <pc:spChg chg="mod">
          <ac:chgData name="Alexis Whyte" userId="c877b58e-b138-45d9-aa55-b42f2dc16b11" providerId="ADAL" clId="{CBE076CB-C6F8-410D-AE66-0EA64EB64A68}" dt="2026-02-12T18:11:14.770" v="2338" actId="20577"/>
          <ac:spMkLst>
            <pc:docMk/>
            <pc:sldMk cId="2525071640" sldId="289"/>
            <ac:spMk id="4" creationId="{04942031-9161-6B86-5E4E-D14361424DF1}"/>
          </ac:spMkLst>
        </pc:spChg>
        <pc:graphicFrameChg chg="add mod">
          <ac:chgData name="Alexis Whyte" userId="c877b58e-b138-45d9-aa55-b42f2dc16b11" providerId="ADAL" clId="{CBE076CB-C6F8-410D-AE66-0EA64EB64A68}" dt="2026-02-12T18:11:29.994" v="2341" actId="1076"/>
          <ac:graphicFrameMkLst>
            <pc:docMk/>
            <pc:sldMk cId="2525071640" sldId="289"/>
            <ac:graphicFrameMk id="5" creationId="{4DD84A63-D39B-ACC5-FC40-23B180AA13FF}"/>
          </ac:graphicFrameMkLst>
        </pc:graphicFrameChg>
      </pc:sldChg>
      <pc:sldChg chg="addSp delSp modSp add mod">
        <pc:chgData name="Alexis Whyte" userId="c877b58e-b138-45d9-aa55-b42f2dc16b11" providerId="ADAL" clId="{CBE076CB-C6F8-410D-AE66-0EA64EB64A68}" dt="2026-02-13T17:38:40.259" v="2960" actId="1076"/>
        <pc:sldMkLst>
          <pc:docMk/>
          <pc:sldMk cId="928333666" sldId="290"/>
        </pc:sldMkLst>
        <pc:spChg chg="mod">
          <ac:chgData name="Alexis Whyte" userId="c877b58e-b138-45d9-aa55-b42f2dc16b11" providerId="ADAL" clId="{CBE076CB-C6F8-410D-AE66-0EA64EB64A68}" dt="2026-02-12T19:17:17.739" v="2393" actId="20577"/>
          <ac:spMkLst>
            <pc:docMk/>
            <pc:sldMk cId="928333666" sldId="290"/>
            <ac:spMk id="3" creationId="{F41C64BF-3C7D-8DB2-CA8C-C35472FA6575}"/>
          </ac:spMkLst>
        </pc:spChg>
        <pc:spChg chg="mod">
          <ac:chgData name="Alexis Whyte" userId="c877b58e-b138-45d9-aa55-b42f2dc16b11" providerId="ADAL" clId="{CBE076CB-C6F8-410D-AE66-0EA64EB64A68}" dt="2026-02-13T17:38:19.644" v="2956" actId="14100"/>
          <ac:spMkLst>
            <pc:docMk/>
            <pc:sldMk cId="928333666" sldId="290"/>
            <ac:spMk id="4" creationId="{47A541C7-9371-282F-7618-0AE8F320B86B}"/>
          </ac:spMkLst>
        </pc:spChg>
        <pc:graphicFrameChg chg="add mod">
          <ac:chgData name="Alexis Whyte" userId="c877b58e-b138-45d9-aa55-b42f2dc16b11" providerId="ADAL" clId="{CBE076CB-C6F8-410D-AE66-0EA64EB64A68}" dt="2026-02-13T17:38:40.259" v="2960" actId="1076"/>
          <ac:graphicFrameMkLst>
            <pc:docMk/>
            <pc:sldMk cId="928333666" sldId="290"/>
            <ac:graphicFrameMk id="13" creationId="{943CF4D1-501C-19CF-4AF0-4F1E5131B7EC}"/>
          </ac:graphicFrameMkLst>
        </pc:graphicFrameChg>
      </pc:sldChg>
      <pc:sldChg chg="addSp delSp modSp add mod modClrScheme chgLayout">
        <pc:chgData name="Alexis Whyte" userId="c877b58e-b138-45d9-aa55-b42f2dc16b11" providerId="ADAL" clId="{CBE076CB-C6F8-410D-AE66-0EA64EB64A68}" dt="2026-02-13T17:51:31.809" v="3116" actId="113"/>
        <pc:sldMkLst>
          <pc:docMk/>
          <pc:sldMk cId="1088112268" sldId="291"/>
        </pc:sldMkLst>
        <pc:spChg chg="mod">
          <ac:chgData name="Alexis Whyte" userId="c877b58e-b138-45d9-aa55-b42f2dc16b11" providerId="ADAL" clId="{CBE076CB-C6F8-410D-AE66-0EA64EB64A68}" dt="2026-02-12T21:01:54.228" v="2922" actId="26606"/>
          <ac:spMkLst>
            <pc:docMk/>
            <pc:sldMk cId="1088112268" sldId="291"/>
            <ac:spMk id="3" creationId="{D53E9BEC-6D50-D60A-0B7F-7744320D848A}"/>
          </ac:spMkLst>
        </pc:spChg>
        <pc:spChg chg="mod">
          <ac:chgData name="Alexis Whyte" userId="c877b58e-b138-45d9-aa55-b42f2dc16b11" providerId="ADAL" clId="{CBE076CB-C6F8-410D-AE66-0EA64EB64A68}" dt="2026-02-13T17:51:16.307" v="3113" actId="20577"/>
          <ac:spMkLst>
            <pc:docMk/>
            <pc:sldMk cId="1088112268" sldId="291"/>
            <ac:spMk id="4" creationId="{277A02D3-3B88-5B3A-6FFF-50CF672B29E8}"/>
          </ac:spMkLst>
        </pc:spChg>
        <pc:graphicFrameChg chg="add mod modGraphic">
          <ac:chgData name="Alexis Whyte" userId="c877b58e-b138-45d9-aa55-b42f2dc16b11" providerId="ADAL" clId="{CBE076CB-C6F8-410D-AE66-0EA64EB64A68}" dt="2026-02-13T17:51:31.809" v="3116" actId="113"/>
          <ac:graphicFrameMkLst>
            <pc:docMk/>
            <pc:sldMk cId="1088112268" sldId="291"/>
            <ac:graphicFrameMk id="15" creationId="{DF9E7F35-0FCD-1200-E7CB-415810FBA931}"/>
          </ac:graphicFrameMkLst>
        </pc:graphicFrame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https://sharedxpertise-my.sharepoint.com/personal/alexis_whyte_sharedxpertise_com/Documents/2025%20TWS%20Trends%20Charts.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https://sharedxpertise-my.sharepoint.com/personal/alexis_whyte_sharedxpertise_com/Documents/2025%20TWS%20Trends%20Charts.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https://sharedxpertise-my.sharepoint.com/personal/alexis_whyte_sharedxpertise_com/Documents/2025%20TWS%20Trends%20Charts.xlsx" TargetMode="External"/><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'same prov'!$J$19</c:f>
              <c:strCache>
                <c:ptCount val="1"/>
                <c:pt idx="0">
                  <c:v>No</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'same prov'!$I$20:$I$24</c:f>
              <c:numCache>
                <c:formatCode>General</c:formatCode>
                <c:ptCount val="5"/>
                <c:pt idx="0">
                  <c:v>2021</c:v>
                </c:pt>
                <c:pt idx="1">
                  <c:v>2022</c:v>
                </c:pt>
                <c:pt idx="2">
                  <c:v>2023</c:v>
                </c:pt>
                <c:pt idx="3">
                  <c:v>2024</c:v>
                </c:pt>
                <c:pt idx="4">
                  <c:v>2025</c:v>
                </c:pt>
              </c:numCache>
            </c:numRef>
          </c:cat>
          <c:val>
            <c:numRef>
              <c:f>'same prov'!$J$20:$J$24</c:f>
              <c:numCache>
                <c:formatCode>0%</c:formatCode>
                <c:ptCount val="5"/>
                <c:pt idx="0">
                  <c:v>0.71779141104294475</c:v>
                </c:pt>
                <c:pt idx="1">
                  <c:v>0.74942528735632186</c:v>
                </c:pt>
                <c:pt idx="2">
                  <c:v>0.71621621621621623</c:v>
                </c:pt>
                <c:pt idx="3">
                  <c:v>0.61764705882352944</c:v>
                </c:pt>
                <c:pt idx="4">
                  <c:v>0.6292134831460674</c:v>
                </c:pt>
              </c:numCache>
            </c:numRef>
          </c:val>
          <c:extLst>
            <c:ext xmlns:c16="http://schemas.microsoft.com/office/drawing/2014/chart" uri="{C3380CC4-5D6E-409C-BE32-E72D297353CC}">
              <c16:uniqueId val="{00000000-7F22-4CCD-A538-71DB011133FD}"/>
            </c:ext>
          </c:extLst>
        </c:ser>
        <c:ser>
          <c:idx val="1"/>
          <c:order val="1"/>
          <c:tx>
            <c:strRef>
              <c:f>'same prov'!$K$19</c:f>
              <c:strCache>
                <c:ptCount val="1"/>
                <c:pt idx="0">
                  <c:v>Yes</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'same prov'!$I$20:$I$24</c:f>
              <c:numCache>
                <c:formatCode>General</c:formatCode>
                <c:ptCount val="5"/>
                <c:pt idx="0">
                  <c:v>2021</c:v>
                </c:pt>
                <c:pt idx="1">
                  <c:v>2022</c:v>
                </c:pt>
                <c:pt idx="2">
                  <c:v>2023</c:v>
                </c:pt>
                <c:pt idx="3">
                  <c:v>2024</c:v>
                </c:pt>
                <c:pt idx="4">
                  <c:v>2025</c:v>
                </c:pt>
              </c:numCache>
            </c:numRef>
          </c:cat>
          <c:val>
            <c:numRef>
              <c:f>'same prov'!$K$20:$K$24</c:f>
              <c:numCache>
                <c:formatCode>0%</c:formatCode>
                <c:ptCount val="5"/>
                <c:pt idx="0">
                  <c:v>0.2822085889570552</c:v>
                </c:pt>
                <c:pt idx="1">
                  <c:v>0.25057471264367814</c:v>
                </c:pt>
                <c:pt idx="2">
                  <c:v>0.28378378378378377</c:v>
                </c:pt>
                <c:pt idx="3">
                  <c:v>0.38408304498269896</c:v>
                </c:pt>
                <c:pt idx="4">
                  <c:v>0.37265917602996257</c:v>
                </c:pt>
              </c:numCache>
            </c:numRef>
          </c:val>
          <c:extLst>
            <c:ext xmlns:c16="http://schemas.microsoft.com/office/drawing/2014/chart" uri="{C3380CC4-5D6E-409C-BE32-E72D297353CC}">
              <c16:uniqueId val="{00000001-7F22-4CCD-A538-71DB011133FD}"/>
            </c:ext>
          </c:extLst>
        </c:ser>
        <c:dLbls>
          <c:showLegendKey val="0"/>
          <c:showVal val="0"/>
          <c:showCatName val="0"/>
          <c:showSerName val="0"/>
          <c:showPercent val="0"/>
          <c:showBubbleSize val="0"/>
        </c:dLbls>
        <c:gapWidth val="75"/>
        <c:overlap val="100"/>
        <c:axId val="217936080"/>
        <c:axId val="217942320"/>
      </c:barChart>
      <c:catAx>
        <c:axId val="2179360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17942320"/>
        <c:crosses val="autoZero"/>
        <c:auto val="1"/>
        <c:lblAlgn val="ctr"/>
        <c:lblOffset val="100"/>
        <c:noMultiLvlLbl val="0"/>
      </c:catAx>
      <c:valAx>
        <c:axId val="217942320"/>
        <c:scaling>
          <c:orientation val="minMax"/>
          <c:max val="1"/>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1793608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services!$B$35</c:f>
              <c:strCache>
                <c:ptCount val="1"/>
                <c:pt idx="0">
                  <c:v>2021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services!$A$36:$A$39</c:f>
              <c:strCache>
                <c:ptCount val="4"/>
                <c:pt idx="0">
                  <c:v>Sourcing</c:v>
                </c:pt>
                <c:pt idx="1">
                  <c:v>Screening</c:v>
                </c:pt>
                <c:pt idx="2">
                  <c:v>Management of contingent labor pool</c:v>
                </c:pt>
                <c:pt idx="3">
                  <c:v>Enterprise wide contingent workforce reporting &amp; analytics</c:v>
                </c:pt>
              </c:strCache>
            </c:strRef>
          </c:cat>
          <c:val>
            <c:numRef>
              <c:f>services!$B$36:$B$39</c:f>
              <c:numCache>
                <c:formatCode>0%</c:formatCode>
                <c:ptCount val="4"/>
                <c:pt idx="0">
                  <c:v>0.9</c:v>
                </c:pt>
                <c:pt idx="1">
                  <c:v>0.66799204771371767</c:v>
                </c:pt>
                <c:pt idx="2">
                  <c:v>0.59</c:v>
                </c:pt>
                <c:pt idx="3">
                  <c:v>0.63</c:v>
                </c:pt>
              </c:numCache>
            </c:numRef>
          </c:val>
          <c:extLst>
            <c:ext xmlns:c16="http://schemas.microsoft.com/office/drawing/2014/chart" uri="{C3380CC4-5D6E-409C-BE32-E72D297353CC}">
              <c16:uniqueId val="{00000000-1D57-4034-936E-1259598DAC95}"/>
            </c:ext>
          </c:extLst>
        </c:ser>
        <c:ser>
          <c:idx val="1"/>
          <c:order val="1"/>
          <c:tx>
            <c:strRef>
              <c:f>services!$C$35</c:f>
              <c:strCache>
                <c:ptCount val="1"/>
                <c:pt idx="0">
                  <c:v>2022</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services!$A$36:$A$39</c:f>
              <c:strCache>
                <c:ptCount val="4"/>
                <c:pt idx="0">
                  <c:v>Sourcing</c:v>
                </c:pt>
                <c:pt idx="1">
                  <c:v>Screening</c:v>
                </c:pt>
                <c:pt idx="2">
                  <c:v>Management of contingent labor pool</c:v>
                </c:pt>
                <c:pt idx="3">
                  <c:v>Enterprise wide contingent workforce reporting &amp; analytics</c:v>
                </c:pt>
              </c:strCache>
            </c:strRef>
          </c:cat>
          <c:val>
            <c:numRef>
              <c:f>services!$C$36:$C$39</c:f>
              <c:numCache>
                <c:formatCode>0%</c:formatCode>
                <c:ptCount val="4"/>
                <c:pt idx="0">
                  <c:v>0.86344537815126055</c:v>
                </c:pt>
                <c:pt idx="1">
                  <c:v>0.72968490878938641</c:v>
                </c:pt>
                <c:pt idx="2">
                  <c:v>0.54</c:v>
                </c:pt>
                <c:pt idx="3">
                  <c:v>0.55000000000000004</c:v>
                </c:pt>
              </c:numCache>
            </c:numRef>
          </c:val>
          <c:extLst>
            <c:ext xmlns:c16="http://schemas.microsoft.com/office/drawing/2014/chart" uri="{C3380CC4-5D6E-409C-BE32-E72D297353CC}">
              <c16:uniqueId val="{00000001-1D57-4034-936E-1259598DAC95}"/>
            </c:ext>
          </c:extLst>
        </c:ser>
        <c:ser>
          <c:idx val="2"/>
          <c:order val="2"/>
          <c:tx>
            <c:strRef>
              <c:f>services!$D$35</c:f>
              <c:strCache>
                <c:ptCount val="1"/>
                <c:pt idx="0">
                  <c:v>2023</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services!$A$36:$A$39</c:f>
              <c:strCache>
                <c:ptCount val="4"/>
                <c:pt idx="0">
                  <c:v>Sourcing</c:v>
                </c:pt>
                <c:pt idx="1">
                  <c:v>Screening</c:v>
                </c:pt>
                <c:pt idx="2">
                  <c:v>Management of contingent labor pool</c:v>
                </c:pt>
                <c:pt idx="3">
                  <c:v>Enterprise wide contingent workforce reporting &amp; analytics</c:v>
                </c:pt>
              </c:strCache>
            </c:strRef>
          </c:cat>
          <c:val>
            <c:numRef>
              <c:f>services!$D$36:$D$39</c:f>
              <c:numCache>
                <c:formatCode>0%</c:formatCode>
                <c:ptCount val="4"/>
                <c:pt idx="0">
                  <c:v>0.94968553459119498</c:v>
                </c:pt>
                <c:pt idx="1">
                  <c:v>0.71276595744680848</c:v>
                </c:pt>
                <c:pt idx="2">
                  <c:v>0.55000000000000004</c:v>
                </c:pt>
                <c:pt idx="3">
                  <c:v>0.45</c:v>
                </c:pt>
              </c:numCache>
            </c:numRef>
          </c:val>
          <c:extLst>
            <c:ext xmlns:c16="http://schemas.microsoft.com/office/drawing/2014/chart" uri="{C3380CC4-5D6E-409C-BE32-E72D297353CC}">
              <c16:uniqueId val="{00000002-1D57-4034-936E-1259598DAC95}"/>
            </c:ext>
          </c:extLst>
        </c:ser>
        <c:ser>
          <c:idx val="3"/>
          <c:order val="3"/>
          <c:tx>
            <c:strRef>
              <c:f>services!$E$35</c:f>
              <c:strCache>
                <c:ptCount val="1"/>
                <c:pt idx="0">
                  <c:v>2024</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services!$A$36:$A$39</c:f>
              <c:strCache>
                <c:ptCount val="4"/>
                <c:pt idx="0">
                  <c:v>Sourcing</c:v>
                </c:pt>
                <c:pt idx="1">
                  <c:v>Screening</c:v>
                </c:pt>
                <c:pt idx="2">
                  <c:v>Management of contingent labor pool</c:v>
                </c:pt>
                <c:pt idx="3">
                  <c:v>Enterprise wide contingent workforce reporting &amp; analytics</c:v>
                </c:pt>
              </c:strCache>
            </c:strRef>
          </c:cat>
          <c:val>
            <c:numRef>
              <c:f>services!$E$36:$E$39</c:f>
              <c:numCache>
                <c:formatCode>0%</c:formatCode>
                <c:ptCount val="4"/>
                <c:pt idx="0">
                  <c:v>0.88</c:v>
                </c:pt>
                <c:pt idx="1">
                  <c:v>0.70868824531516184</c:v>
                </c:pt>
                <c:pt idx="2">
                  <c:v>0.71</c:v>
                </c:pt>
                <c:pt idx="3">
                  <c:v>0.52</c:v>
                </c:pt>
              </c:numCache>
            </c:numRef>
          </c:val>
          <c:extLst>
            <c:ext xmlns:c16="http://schemas.microsoft.com/office/drawing/2014/chart" uri="{C3380CC4-5D6E-409C-BE32-E72D297353CC}">
              <c16:uniqueId val="{00000003-1D57-4034-936E-1259598DAC95}"/>
            </c:ext>
          </c:extLst>
        </c:ser>
        <c:ser>
          <c:idx val="4"/>
          <c:order val="4"/>
          <c:tx>
            <c:strRef>
              <c:f>services!$F$35</c:f>
              <c:strCache>
                <c:ptCount val="1"/>
                <c:pt idx="0">
                  <c:v>2025</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services!$A$36:$A$39</c:f>
              <c:strCache>
                <c:ptCount val="4"/>
                <c:pt idx="0">
                  <c:v>Sourcing</c:v>
                </c:pt>
                <c:pt idx="1">
                  <c:v>Screening</c:v>
                </c:pt>
                <c:pt idx="2">
                  <c:v>Management of contingent labor pool</c:v>
                </c:pt>
                <c:pt idx="3">
                  <c:v>Enterprise wide contingent workforce reporting &amp; analytics</c:v>
                </c:pt>
              </c:strCache>
            </c:strRef>
          </c:cat>
          <c:val>
            <c:numRef>
              <c:f>services!$F$36:$F$39</c:f>
              <c:numCache>
                <c:formatCode>0%</c:formatCode>
                <c:ptCount val="4"/>
                <c:pt idx="0">
                  <c:v>0.88</c:v>
                </c:pt>
                <c:pt idx="1">
                  <c:v>0.67877629063097511</c:v>
                </c:pt>
                <c:pt idx="2">
                  <c:v>0.65500000000000003</c:v>
                </c:pt>
                <c:pt idx="3">
                  <c:v>0.52</c:v>
                </c:pt>
              </c:numCache>
            </c:numRef>
          </c:val>
          <c:extLst>
            <c:ext xmlns:c16="http://schemas.microsoft.com/office/drawing/2014/chart" uri="{C3380CC4-5D6E-409C-BE32-E72D297353CC}">
              <c16:uniqueId val="{00000004-1D57-4034-936E-1259598DAC95}"/>
            </c:ext>
          </c:extLst>
        </c:ser>
        <c:dLbls>
          <c:dLblPos val="outEnd"/>
          <c:showLegendKey val="0"/>
          <c:showVal val="1"/>
          <c:showCatName val="0"/>
          <c:showSerName val="0"/>
          <c:showPercent val="0"/>
          <c:showBubbleSize val="0"/>
        </c:dLbls>
        <c:gapWidth val="219"/>
        <c:overlap val="-27"/>
        <c:axId val="41413936"/>
        <c:axId val="41416816"/>
      </c:barChart>
      <c:catAx>
        <c:axId val="414139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1416816"/>
        <c:crosses val="autoZero"/>
        <c:auto val="1"/>
        <c:lblAlgn val="ctr"/>
        <c:lblOffset val="100"/>
        <c:noMultiLvlLbl val="0"/>
      </c:catAx>
      <c:valAx>
        <c:axId val="41416816"/>
        <c:scaling>
          <c:orientation val="minMax"/>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141393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impl!$T$17</c:f>
              <c:strCache>
                <c:ptCount val="1"/>
                <c:pt idx="0">
                  <c:v>2021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impl!$U$16:$W$16</c:f>
              <c:strCache>
                <c:ptCount val="3"/>
                <c:pt idx="0">
                  <c:v>On time</c:v>
                </c:pt>
                <c:pt idx="1">
                  <c:v>On budget</c:v>
                </c:pt>
                <c:pt idx="2">
                  <c:v>Acceptable in terms of disruption to the business</c:v>
                </c:pt>
              </c:strCache>
            </c:strRef>
          </c:cat>
          <c:val>
            <c:numRef>
              <c:f>impl!$U$17:$W$17</c:f>
              <c:numCache>
                <c:formatCode>0%</c:formatCode>
                <c:ptCount val="3"/>
                <c:pt idx="0">
                  <c:v>0.62436548223350252</c:v>
                </c:pt>
                <c:pt idx="1">
                  <c:v>0.55837563451776651</c:v>
                </c:pt>
                <c:pt idx="2">
                  <c:v>0.58883248730964466</c:v>
                </c:pt>
              </c:numCache>
            </c:numRef>
          </c:val>
          <c:extLst>
            <c:ext xmlns:c16="http://schemas.microsoft.com/office/drawing/2014/chart" uri="{C3380CC4-5D6E-409C-BE32-E72D297353CC}">
              <c16:uniqueId val="{00000000-F8D5-4AD2-B232-18C5D0D78534}"/>
            </c:ext>
          </c:extLst>
        </c:ser>
        <c:ser>
          <c:idx val="1"/>
          <c:order val="1"/>
          <c:tx>
            <c:strRef>
              <c:f>impl!$T$18</c:f>
              <c:strCache>
                <c:ptCount val="1"/>
                <c:pt idx="0">
                  <c:v>2022</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impl!$U$16:$W$16</c:f>
              <c:strCache>
                <c:ptCount val="3"/>
                <c:pt idx="0">
                  <c:v>On time</c:v>
                </c:pt>
                <c:pt idx="1">
                  <c:v>On budget</c:v>
                </c:pt>
                <c:pt idx="2">
                  <c:v>Acceptable in terms of disruption to the business</c:v>
                </c:pt>
              </c:strCache>
            </c:strRef>
          </c:cat>
          <c:val>
            <c:numRef>
              <c:f>impl!$U$18:$W$18</c:f>
              <c:numCache>
                <c:formatCode>0%</c:formatCode>
                <c:ptCount val="3"/>
                <c:pt idx="0">
                  <c:v>0.61081081081081079</c:v>
                </c:pt>
                <c:pt idx="1">
                  <c:v>0.5243243243243243</c:v>
                </c:pt>
                <c:pt idx="2">
                  <c:v>0.572972972972973</c:v>
                </c:pt>
              </c:numCache>
            </c:numRef>
          </c:val>
          <c:extLst>
            <c:ext xmlns:c16="http://schemas.microsoft.com/office/drawing/2014/chart" uri="{C3380CC4-5D6E-409C-BE32-E72D297353CC}">
              <c16:uniqueId val="{00000001-F8D5-4AD2-B232-18C5D0D78534}"/>
            </c:ext>
          </c:extLst>
        </c:ser>
        <c:ser>
          <c:idx val="2"/>
          <c:order val="2"/>
          <c:tx>
            <c:strRef>
              <c:f>impl!$T$19</c:f>
              <c:strCache>
                <c:ptCount val="1"/>
                <c:pt idx="0">
                  <c:v>2023</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impl!$U$16:$W$16</c:f>
              <c:strCache>
                <c:ptCount val="3"/>
                <c:pt idx="0">
                  <c:v>On time</c:v>
                </c:pt>
                <c:pt idx="1">
                  <c:v>On budget</c:v>
                </c:pt>
                <c:pt idx="2">
                  <c:v>Acceptable in terms of disruption to the business</c:v>
                </c:pt>
              </c:strCache>
            </c:strRef>
          </c:cat>
          <c:val>
            <c:numRef>
              <c:f>impl!$U$19:$W$19</c:f>
              <c:numCache>
                <c:formatCode>0%</c:formatCode>
                <c:ptCount val="3"/>
                <c:pt idx="0">
                  <c:v>0.56818181818181823</c:v>
                </c:pt>
                <c:pt idx="1">
                  <c:v>0.50909090909090904</c:v>
                </c:pt>
                <c:pt idx="2">
                  <c:v>0.45454545454545453</c:v>
                </c:pt>
              </c:numCache>
            </c:numRef>
          </c:val>
          <c:extLst>
            <c:ext xmlns:c16="http://schemas.microsoft.com/office/drawing/2014/chart" uri="{C3380CC4-5D6E-409C-BE32-E72D297353CC}">
              <c16:uniqueId val="{00000002-F8D5-4AD2-B232-18C5D0D78534}"/>
            </c:ext>
          </c:extLst>
        </c:ser>
        <c:ser>
          <c:idx val="3"/>
          <c:order val="3"/>
          <c:tx>
            <c:strRef>
              <c:f>impl!$T$20</c:f>
              <c:strCache>
                <c:ptCount val="1"/>
                <c:pt idx="0">
                  <c:v>2024</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impl!$U$16:$W$16</c:f>
              <c:strCache>
                <c:ptCount val="3"/>
                <c:pt idx="0">
                  <c:v>On time</c:v>
                </c:pt>
                <c:pt idx="1">
                  <c:v>On budget</c:v>
                </c:pt>
                <c:pt idx="2">
                  <c:v>Acceptable in terms of disruption to the business</c:v>
                </c:pt>
              </c:strCache>
            </c:strRef>
          </c:cat>
          <c:val>
            <c:numRef>
              <c:f>impl!$U$20:$W$20</c:f>
              <c:numCache>
                <c:formatCode>0%</c:formatCode>
                <c:ptCount val="3"/>
                <c:pt idx="0">
                  <c:v>0.77500000000000002</c:v>
                </c:pt>
                <c:pt idx="1">
                  <c:v>0.71</c:v>
                </c:pt>
                <c:pt idx="2">
                  <c:v>0.67749999999999999</c:v>
                </c:pt>
              </c:numCache>
            </c:numRef>
          </c:val>
          <c:extLst>
            <c:ext xmlns:c16="http://schemas.microsoft.com/office/drawing/2014/chart" uri="{C3380CC4-5D6E-409C-BE32-E72D297353CC}">
              <c16:uniqueId val="{00000003-F8D5-4AD2-B232-18C5D0D78534}"/>
            </c:ext>
          </c:extLst>
        </c:ser>
        <c:ser>
          <c:idx val="4"/>
          <c:order val="4"/>
          <c:tx>
            <c:strRef>
              <c:f>impl!$T$21</c:f>
              <c:strCache>
                <c:ptCount val="1"/>
                <c:pt idx="0">
                  <c:v>2025</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impl!$U$16:$W$16</c:f>
              <c:strCache>
                <c:ptCount val="3"/>
                <c:pt idx="0">
                  <c:v>On time</c:v>
                </c:pt>
                <c:pt idx="1">
                  <c:v>On budget</c:v>
                </c:pt>
                <c:pt idx="2">
                  <c:v>Acceptable in terms of disruption to the business</c:v>
                </c:pt>
              </c:strCache>
            </c:strRef>
          </c:cat>
          <c:val>
            <c:numRef>
              <c:f>impl!$U$21:$W$21</c:f>
              <c:numCache>
                <c:formatCode>0%</c:formatCode>
                <c:ptCount val="3"/>
                <c:pt idx="0">
                  <c:v>0.64664310954063609</c:v>
                </c:pt>
                <c:pt idx="1">
                  <c:v>0.60424028268551233</c:v>
                </c:pt>
                <c:pt idx="2">
                  <c:v>0.57067137809187274</c:v>
                </c:pt>
              </c:numCache>
            </c:numRef>
          </c:val>
          <c:extLst>
            <c:ext xmlns:c16="http://schemas.microsoft.com/office/drawing/2014/chart" uri="{C3380CC4-5D6E-409C-BE32-E72D297353CC}">
              <c16:uniqueId val="{00000004-F8D5-4AD2-B232-18C5D0D78534}"/>
            </c:ext>
          </c:extLst>
        </c:ser>
        <c:dLbls>
          <c:dLblPos val="outEnd"/>
          <c:showLegendKey val="0"/>
          <c:showVal val="1"/>
          <c:showCatName val="0"/>
          <c:showSerName val="0"/>
          <c:showPercent val="0"/>
          <c:showBubbleSize val="0"/>
        </c:dLbls>
        <c:gapWidth val="219"/>
        <c:axId val="1807321312"/>
        <c:axId val="1807325632"/>
      </c:barChart>
      <c:catAx>
        <c:axId val="18073213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1807325632"/>
        <c:crosses val="autoZero"/>
        <c:auto val="1"/>
        <c:lblAlgn val="ctr"/>
        <c:lblOffset val="100"/>
        <c:noMultiLvlLbl val="0"/>
      </c:catAx>
      <c:valAx>
        <c:axId val="1807325632"/>
        <c:scaling>
          <c:orientation val="minMax"/>
          <c:max val="1"/>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807321312"/>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percentStacked"/>
        <c:varyColors val="0"/>
        <c:ser>
          <c:idx val="0"/>
          <c:order val="0"/>
          <c:tx>
            <c:strRef>
              <c:f>trust!$M$11</c:f>
              <c:strCache>
                <c:ptCount val="1"/>
                <c:pt idx="0">
                  <c:v>Strongly Agree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trust!$L$12:$L$16</c:f>
              <c:numCache>
                <c:formatCode>General</c:formatCode>
                <c:ptCount val="5"/>
                <c:pt idx="0">
                  <c:v>2021</c:v>
                </c:pt>
                <c:pt idx="1">
                  <c:v>2022</c:v>
                </c:pt>
                <c:pt idx="2">
                  <c:v>2023</c:v>
                </c:pt>
                <c:pt idx="3">
                  <c:v>2024</c:v>
                </c:pt>
                <c:pt idx="4">
                  <c:v>2025</c:v>
                </c:pt>
              </c:numCache>
            </c:numRef>
          </c:cat>
          <c:val>
            <c:numRef>
              <c:f>trust!$M$12:$M$16</c:f>
              <c:numCache>
                <c:formatCode>0%</c:formatCode>
                <c:ptCount val="5"/>
                <c:pt idx="0">
                  <c:v>0.63186813186813184</c:v>
                </c:pt>
                <c:pt idx="1">
                  <c:v>0.71597633136094674</c:v>
                </c:pt>
                <c:pt idx="2">
                  <c:v>0.67005076142131981</c:v>
                </c:pt>
                <c:pt idx="3">
                  <c:v>0.64778761061946899</c:v>
                </c:pt>
                <c:pt idx="4">
                  <c:v>0.66412213740458015</c:v>
                </c:pt>
              </c:numCache>
            </c:numRef>
          </c:val>
          <c:extLst>
            <c:ext xmlns:c16="http://schemas.microsoft.com/office/drawing/2014/chart" uri="{C3380CC4-5D6E-409C-BE32-E72D297353CC}">
              <c16:uniqueId val="{00000000-17C4-4CB6-9087-A5030616370B}"/>
            </c:ext>
          </c:extLst>
        </c:ser>
        <c:ser>
          <c:idx val="1"/>
          <c:order val="1"/>
          <c:tx>
            <c:strRef>
              <c:f>trust!$N$11</c:f>
              <c:strCache>
                <c:ptCount val="1"/>
                <c:pt idx="0">
                  <c:v>Agree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trust!$L$12:$L$16</c:f>
              <c:numCache>
                <c:formatCode>General</c:formatCode>
                <c:ptCount val="5"/>
                <c:pt idx="0">
                  <c:v>2021</c:v>
                </c:pt>
                <c:pt idx="1">
                  <c:v>2022</c:v>
                </c:pt>
                <c:pt idx="2">
                  <c:v>2023</c:v>
                </c:pt>
                <c:pt idx="3">
                  <c:v>2024</c:v>
                </c:pt>
                <c:pt idx="4">
                  <c:v>2025</c:v>
                </c:pt>
              </c:numCache>
            </c:numRef>
          </c:cat>
          <c:val>
            <c:numRef>
              <c:f>trust!$N$12:$N$16</c:f>
              <c:numCache>
                <c:formatCode>0%</c:formatCode>
                <c:ptCount val="5"/>
                <c:pt idx="0">
                  <c:v>0.28021978021978022</c:v>
                </c:pt>
                <c:pt idx="1">
                  <c:v>0.14201183431952663</c:v>
                </c:pt>
                <c:pt idx="2">
                  <c:v>0.24873096446700507</c:v>
                </c:pt>
                <c:pt idx="3">
                  <c:v>0.26371681415929205</c:v>
                </c:pt>
                <c:pt idx="4">
                  <c:v>0.22519083969465647</c:v>
                </c:pt>
              </c:numCache>
            </c:numRef>
          </c:val>
          <c:extLst>
            <c:ext xmlns:c16="http://schemas.microsoft.com/office/drawing/2014/chart" uri="{C3380CC4-5D6E-409C-BE32-E72D297353CC}">
              <c16:uniqueId val="{00000001-17C4-4CB6-9087-A5030616370B}"/>
            </c:ext>
          </c:extLst>
        </c:ser>
        <c:ser>
          <c:idx val="2"/>
          <c:order val="2"/>
          <c:tx>
            <c:strRef>
              <c:f>trust!$O$11</c:f>
              <c:strCache>
                <c:ptCount val="1"/>
                <c:pt idx="0">
                  <c:v>Neutral</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trust!$L$12:$L$16</c:f>
              <c:numCache>
                <c:formatCode>General</c:formatCode>
                <c:ptCount val="5"/>
                <c:pt idx="0">
                  <c:v>2021</c:v>
                </c:pt>
                <c:pt idx="1">
                  <c:v>2022</c:v>
                </c:pt>
                <c:pt idx="2">
                  <c:v>2023</c:v>
                </c:pt>
                <c:pt idx="3">
                  <c:v>2024</c:v>
                </c:pt>
                <c:pt idx="4">
                  <c:v>2025</c:v>
                </c:pt>
              </c:numCache>
            </c:numRef>
          </c:cat>
          <c:val>
            <c:numRef>
              <c:f>trust!$O$12:$O$16</c:f>
              <c:numCache>
                <c:formatCode>0%</c:formatCode>
                <c:ptCount val="5"/>
                <c:pt idx="0">
                  <c:v>3.2967032967032968E-2</c:v>
                </c:pt>
                <c:pt idx="1">
                  <c:v>0.1242603550295858</c:v>
                </c:pt>
                <c:pt idx="2">
                  <c:v>5.0761421319796954E-2</c:v>
                </c:pt>
                <c:pt idx="3">
                  <c:v>5.1327433628318583E-2</c:v>
                </c:pt>
                <c:pt idx="4">
                  <c:v>7.061068702290077E-2</c:v>
                </c:pt>
              </c:numCache>
            </c:numRef>
          </c:val>
          <c:extLst>
            <c:ext xmlns:c16="http://schemas.microsoft.com/office/drawing/2014/chart" uri="{C3380CC4-5D6E-409C-BE32-E72D297353CC}">
              <c16:uniqueId val="{00000002-17C4-4CB6-9087-A5030616370B}"/>
            </c:ext>
          </c:extLst>
        </c:ser>
        <c:ser>
          <c:idx val="3"/>
          <c:order val="3"/>
          <c:tx>
            <c:strRef>
              <c:f>trust!$P$11</c:f>
              <c:strCache>
                <c:ptCount val="1"/>
                <c:pt idx="0">
                  <c:v>Disagree</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trust!$L$12:$L$16</c:f>
              <c:numCache>
                <c:formatCode>General</c:formatCode>
                <c:ptCount val="5"/>
                <c:pt idx="0">
                  <c:v>2021</c:v>
                </c:pt>
                <c:pt idx="1">
                  <c:v>2022</c:v>
                </c:pt>
                <c:pt idx="2">
                  <c:v>2023</c:v>
                </c:pt>
                <c:pt idx="3">
                  <c:v>2024</c:v>
                </c:pt>
                <c:pt idx="4">
                  <c:v>2025</c:v>
                </c:pt>
              </c:numCache>
            </c:numRef>
          </c:cat>
          <c:val>
            <c:numRef>
              <c:f>trust!$P$12:$P$16</c:f>
              <c:numCache>
                <c:formatCode>0%</c:formatCode>
                <c:ptCount val="5"/>
                <c:pt idx="0">
                  <c:v>3.2967032967032968E-2</c:v>
                </c:pt>
                <c:pt idx="1">
                  <c:v>5.9171597633136093E-3</c:v>
                </c:pt>
                <c:pt idx="2">
                  <c:v>0</c:v>
                </c:pt>
                <c:pt idx="3">
                  <c:v>1.0619469026548672E-2</c:v>
                </c:pt>
                <c:pt idx="4">
                  <c:v>1.3358778625954198E-2</c:v>
                </c:pt>
              </c:numCache>
            </c:numRef>
          </c:val>
          <c:extLst>
            <c:ext xmlns:c16="http://schemas.microsoft.com/office/drawing/2014/chart" uri="{C3380CC4-5D6E-409C-BE32-E72D297353CC}">
              <c16:uniqueId val="{00000003-17C4-4CB6-9087-A5030616370B}"/>
            </c:ext>
          </c:extLst>
        </c:ser>
        <c:ser>
          <c:idx val="4"/>
          <c:order val="4"/>
          <c:tx>
            <c:strRef>
              <c:f>trust!$Q$11</c:f>
              <c:strCache>
                <c:ptCount val="1"/>
                <c:pt idx="0">
                  <c:v>Strongly Disagree</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trust!$L$12:$L$16</c:f>
              <c:numCache>
                <c:formatCode>General</c:formatCode>
                <c:ptCount val="5"/>
                <c:pt idx="0">
                  <c:v>2021</c:v>
                </c:pt>
                <c:pt idx="1">
                  <c:v>2022</c:v>
                </c:pt>
                <c:pt idx="2">
                  <c:v>2023</c:v>
                </c:pt>
                <c:pt idx="3">
                  <c:v>2024</c:v>
                </c:pt>
                <c:pt idx="4">
                  <c:v>2025</c:v>
                </c:pt>
              </c:numCache>
            </c:numRef>
          </c:cat>
          <c:val>
            <c:numRef>
              <c:f>trust!$Q$12:$Q$16</c:f>
              <c:numCache>
                <c:formatCode>0%</c:formatCode>
                <c:ptCount val="5"/>
                <c:pt idx="0">
                  <c:v>2.197802197802198E-2</c:v>
                </c:pt>
                <c:pt idx="1">
                  <c:v>5.9171597633136093E-3</c:v>
                </c:pt>
                <c:pt idx="2">
                  <c:v>2.5380710659898477E-2</c:v>
                </c:pt>
                <c:pt idx="3">
                  <c:v>2.6548672566371681E-2</c:v>
                </c:pt>
                <c:pt idx="4">
                  <c:v>2.6717557251908396E-2</c:v>
                </c:pt>
              </c:numCache>
            </c:numRef>
          </c:val>
          <c:extLst>
            <c:ext xmlns:c16="http://schemas.microsoft.com/office/drawing/2014/chart" uri="{C3380CC4-5D6E-409C-BE32-E72D297353CC}">
              <c16:uniqueId val="{00000004-17C4-4CB6-9087-A5030616370B}"/>
            </c:ext>
          </c:extLst>
        </c:ser>
        <c:dLbls>
          <c:dLblPos val="ctr"/>
          <c:showLegendKey val="0"/>
          <c:showVal val="1"/>
          <c:showCatName val="0"/>
          <c:showSerName val="0"/>
          <c:showPercent val="0"/>
          <c:showBubbleSize val="0"/>
        </c:dLbls>
        <c:gapWidth val="50"/>
        <c:overlap val="100"/>
        <c:axId val="864923903"/>
        <c:axId val="864910463"/>
      </c:barChart>
      <c:catAx>
        <c:axId val="86492390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64910463"/>
        <c:crosses val="autoZero"/>
        <c:auto val="1"/>
        <c:lblAlgn val="ctr"/>
        <c:lblOffset val="100"/>
        <c:noMultiLvlLbl val="0"/>
      </c:catAx>
      <c:valAx>
        <c:axId val="864910463"/>
        <c:scaling>
          <c:orientation val="minMax"/>
        </c:scaling>
        <c:delete val="1"/>
        <c:axPos val="l"/>
        <c:numFmt formatCode="0%" sourceLinked="1"/>
        <c:majorTickMark val="none"/>
        <c:minorTickMark val="none"/>
        <c:tickLblPos val="nextTo"/>
        <c:crossAx val="864923903"/>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900"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percentStacked"/>
        <c:varyColors val="0"/>
        <c:ser>
          <c:idx val="0"/>
          <c:order val="0"/>
          <c:tx>
            <c:strRef>
              <c:f>flex!$N$21</c:f>
              <c:strCache>
                <c:ptCount val="1"/>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flex!$M$22:$M$26</c:f>
              <c:numCache>
                <c:formatCode>General</c:formatCode>
                <c:ptCount val="5"/>
                <c:pt idx="0">
                  <c:v>2021</c:v>
                </c:pt>
                <c:pt idx="1">
                  <c:v>2022</c:v>
                </c:pt>
                <c:pt idx="2">
                  <c:v>2023</c:v>
                </c:pt>
                <c:pt idx="3">
                  <c:v>2024</c:v>
                </c:pt>
                <c:pt idx="4">
                  <c:v>2025</c:v>
                </c:pt>
              </c:numCache>
            </c:numRef>
          </c:cat>
          <c:val>
            <c:numRef>
              <c:f>flex!$N$22:$N$26</c:f>
            </c:numRef>
          </c:val>
          <c:extLst>
            <c:ext xmlns:c16="http://schemas.microsoft.com/office/drawing/2014/chart" uri="{C3380CC4-5D6E-409C-BE32-E72D297353CC}">
              <c16:uniqueId val="{00000000-A1F1-4357-A49A-66CDA2517728}"/>
            </c:ext>
          </c:extLst>
        </c:ser>
        <c:ser>
          <c:idx val="1"/>
          <c:order val="1"/>
          <c:tx>
            <c:strRef>
              <c:f>flex!$O$21</c:f>
              <c:strCache>
                <c:ptCount val="1"/>
                <c:pt idx="0">
                  <c:v>Strongly Agree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flex!$M$22:$M$26</c:f>
              <c:numCache>
                <c:formatCode>General</c:formatCode>
                <c:ptCount val="5"/>
                <c:pt idx="0">
                  <c:v>2021</c:v>
                </c:pt>
                <c:pt idx="1">
                  <c:v>2022</c:v>
                </c:pt>
                <c:pt idx="2">
                  <c:v>2023</c:v>
                </c:pt>
                <c:pt idx="3">
                  <c:v>2024</c:v>
                </c:pt>
                <c:pt idx="4">
                  <c:v>2025</c:v>
                </c:pt>
              </c:numCache>
            </c:numRef>
          </c:cat>
          <c:val>
            <c:numRef>
              <c:f>flex!$O$22:$O$26</c:f>
              <c:numCache>
                <c:formatCode>0%</c:formatCode>
                <c:ptCount val="5"/>
                <c:pt idx="0">
                  <c:v>0.58791208791208793</c:v>
                </c:pt>
                <c:pt idx="1">
                  <c:v>0.66666666666666663</c:v>
                </c:pt>
                <c:pt idx="2">
                  <c:v>0.6428571428571429</c:v>
                </c:pt>
                <c:pt idx="3">
                  <c:v>0.66913580246913584</c:v>
                </c:pt>
                <c:pt idx="4">
                  <c:v>0.66858237547892718</c:v>
                </c:pt>
              </c:numCache>
            </c:numRef>
          </c:val>
          <c:extLst>
            <c:ext xmlns:c16="http://schemas.microsoft.com/office/drawing/2014/chart" uri="{C3380CC4-5D6E-409C-BE32-E72D297353CC}">
              <c16:uniqueId val="{00000001-A1F1-4357-A49A-66CDA2517728}"/>
            </c:ext>
          </c:extLst>
        </c:ser>
        <c:ser>
          <c:idx val="2"/>
          <c:order val="2"/>
          <c:tx>
            <c:strRef>
              <c:f>flex!$P$21</c:f>
              <c:strCache>
                <c:ptCount val="1"/>
                <c:pt idx="0">
                  <c:v>Agree</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flex!$M$22:$M$26</c:f>
              <c:numCache>
                <c:formatCode>General</c:formatCode>
                <c:ptCount val="5"/>
                <c:pt idx="0">
                  <c:v>2021</c:v>
                </c:pt>
                <c:pt idx="1">
                  <c:v>2022</c:v>
                </c:pt>
                <c:pt idx="2">
                  <c:v>2023</c:v>
                </c:pt>
                <c:pt idx="3">
                  <c:v>2024</c:v>
                </c:pt>
                <c:pt idx="4">
                  <c:v>2025</c:v>
                </c:pt>
              </c:numCache>
            </c:numRef>
          </c:cat>
          <c:val>
            <c:numRef>
              <c:f>flex!$P$22:$P$26</c:f>
              <c:numCache>
                <c:formatCode>0%</c:formatCode>
                <c:ptCount val="5"/>
                <c:pt idx="0">
                  <c:v>0.2857142857142857</c:v>
                </c:pt>
                <c:pt idx="1">
                  <c:v>0.21428571428571427</c:v>
                </c:pt>
                <c:pt idx="2">
                  <c:v>0.29591836734693877</c:v>
                </c:pt>
                <c:pt idx="3">
                  <c:v>0.24938271604938272</c:v>
                </c:pt>
                <c:pt idx="4">
                  <c:v>0.24904214559386972</c:v>
                </c:pt>
              </c:numCache>
            </c:numRef>
          </c:val>
          <c:extLst>
            <c:ext xmlns:c16="http://schemas.microsoft.com/office/drawing/2014/chart" uri="{C3380CC4-5D6E-409C-BE32-E72D297353CC}">
              <c16:uniqueId val="{00000002-A1F1-4357-A49A-66CDA2517728}"/>
            </c:ext>
          </c:extLst>
        </c:ser>
        <c:ser>
          <c:idx val="3"/>
          <c:order val="3"/>
          <c:tx>
            <c:strRef>
              <c:f>flex!$Q$21</c:f>
              <c:strCache>
                <c:ptCount val="1"/>
                <c:pt idx="0">
                  <c:v>Neutral</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flex!$M$22:$M$26</c:f>
              <c:numCache>
                <c:formatCode>General</c:formatCode>
                <c:ptCount val="5"/>
                <c:pt idx="0">
                  <c:v>2021</c:v>
                </c:pt>
                <c:pt idx="1">
                  <c:v>2022</c:v>
                </c:pt>
                <c:pt idx="2">
                  <c:v>2023</c:v>
                </c:pt>
                <c:pt idx="3">
                  <c:v>2024</c:v>
                </c:pt>
                <c:pt idx="4">
                  <c:v>2025</c:v>
                </c:pt>
              </c:numCache>
            </c:numRef>
          </c:cat>
          <c:val>
            <c:numRef>
              <c:f>flex!$Q$22:$Q$26</c:f>
              <c:numCache>
                <c:formatCode>0%</c:formatCode>
                <c:ptCount val="5"/>
                <c:pt idx="0">
                  <c:v>7.1428571428571425E-2</c:v>
                </c:pt>
                <c:pt idx="1">
                  <c:v>8.3333333333333329E-2</c:v>
                </c:pt>
                <c:pt idx="2">
                  <c:v>4.0816326530612242E-2</c:v>
                </c:pt>
                <c:pt idx="3">
                  <c:v>3.9506172839506172E-2</c:v>
                </c:pt>
                <c:pt idx="4">
                  <c:v>5.1724137931034482E-2</c:v>
                </c:pt>
              </c:numCache>
            </c:numRef>
          </c:val>
          <c:extLst>
            <c:ext xmlns:c16="http://schemas.microsoft.com/office/drawing/2014/chart" uri="{C3380CC4-5D6E-409C-BE32-E72D297353CC}">
              <c16:uniqueId val="{00000003-A1F1-4357-A49A-66CDA2517728}"/>
            </c:ext>
          </c:extLst>
        </c:ser>
        <c:ser>
          <c:idx val="4"/>
          <c:order val="4"/>
          <c:tx>
            <c:strRef>
              <c:f>flex!$R$21</c:f>
              <c:strCache>
                <c:ptCount val="1"/>
                <c:pt idx="0">
                  <c:v>Disagree</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flex!$M$22:$M$26</c:f>
              <c:numCache>
                <c:formatCode>General</c:formatCode>
                <c:ptCount val="5"/>
                <c:pt idx="0">
                  <c:v>2021</c:v>
                </c:pt>
                <c:pt idx="1">
                  <c:v>2022</c:v>
                </c:pt>
                <c:pt idx="2">
                  <c:v>2023</c:v>
                </c:pt>
                <c:pt idx="3">
                  <c:v>2024</c:v>
                </c:pt>
                <c:pt idx="4">
                  <c:v>2025</c:v>
                </c:pt>
              </c:numCache>
            </c:numRef>
          </c:cat>
          <c:val>
            <c:numRef>
              <c:f>flex!$R$22:$R$26</c:f>
              <c:numCache>
                <c:formatCode>0%</c:formatCode>
                <c:ptCount val="5"/>
                <c:pt idx="0">
                  <c:v>1.6483516483516484E-2</c:v>
                </c:pt>
                <c:pt idx="1">
                  <c:v>2.3809523809523808E-2</c:v>
                </c:pt>
                <c:pt idx="2">
                  <c:v>5.1020408163265302E-3</c:v>
                </c:pt>
                <c:pt idx="3">
                  <c:v>7.4074074074074077E-3</c:v>
                </c:pt>
                <c:pt idx="4">
                  <c:v>9.5785440613026813E-3</c:v>
                </c:pt>
              </c:numCache>
            </c:numRef>
          </c:val>
          <c:extLst>
            <c:ext xmlns:c16="http://schemas.microsoft.com/office/drawing/2014/chart" uri="{C3380CC4-5D6E-409C-BE32-E72D297353CC}">
              <c16:uniqueId val="{00000004-A1F1-4357-A49A-66CDA2517728}"/>
            </c:ext>
          </c:extLst>
        </c:ser>
        <c:ser>
          <c:idx val="5"/>
          <c:order val="5"/>
          <c:tx>
            <c:strRef>
              <c:f>flex!$S$21</c:f>
              <c:strCache>
                <c:ptCount val="1"/>
                <c:pt idx="0">
                  <c:v>Strongly Disagree</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flex!$M$22:$M$26</c:f>
              <c:numCache>
                <c:formatCode>General</c:formatCode>
                <c:ptCount val="5"/>
                <c:pt idx="0">
                  <c:v>2021</c:v>
                </c:pt>
                <c:pt idx="1">
                  <c:v>2022</c:v>
                </c:pt>
                <c:pt idx="2">
                  <c:v>2023</c:v>
                </c:pt>
                <c:pt idx="3">
                  <c:v>2024</c:v>
                </c:pt>
                <c:pt idx="4">
                  <c:v>2025</c:v>
                </c:pt>
              </c:numCache>
            </c:numRef>
          </c:cat>
          <c:val>
            <c:numRef>
              <c:f>flex!$S$22:$S$26</c:f>
              <c:numCache>
                <c:formatCode>0%</c:formatCode>
                <c:ptCount val="5"/>
                <c:pt idx="0">
                  <c:v>3.2967032967032968E-2</c:v>
                </c:pt>
                <c:pt idx="1">
                  <c:v>1.1904761904761904E-2</c:v>
                </c:pt>
                <c:pt idx="2">
                  <c:v>1.5306122448979591E-2</c:v>
                </c:pt>
                <c:pt idx="3">
                  <c:v>3.2098765432098768E-2</c:v>
                </c:pt>
                <c:pt idx="4">
                  <c:v>2.1072796934865901E-2</c:v>
                </c:pt>
              </c:numCache>
            </c:numRef>
          </c:val>
          <c:extLst>
            <c:ext xmlns:c16="http://schemas.microsoft.com/office/drawing/2014/chart" uri="{C3380CC4-5D6E-409C-BE32-E72D297353CC}">
              <c16:uniqueId val="{00000005-A1F1-4357-A49A-66CDA2517728}"/>
            </c:ext>
          </c:extLst>
        </c:ser>
        <c:dLbls>
          <c:dLblPos val="ctr"/>
          <c:showLegendKey val="0"/>
          <c:showVal val="1"/>
          <c:showCatName val="0"/>
          <c:showSerName val="0"/>
          <c:showPercent val="0"/>
          <c:showBubbleSize val="0"/>
        </c:dLbls>
        <c:gapWidth val="50"/>
        <c:overlap val="100"/>
        <c:axId val="529785039"/>
        <c:axId val="529785519"/>
      </c:barChart>
      <c:catAx>
        <c:axId val="52978503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29785519"/>
        <c:crosses val="autoZero"/>
        <c:auto val="1"/>
        <c:lblAlgn val="ctr"/>
        <c:lblOffset val="100"/>
        <c:noMultiLvlLbl val="0"/>
      </c:catAx>
      <c:valAx>
        <c:axId val="529785519"/>
        <c:scaling>
          <c:orientation val="minMax"/>
        </c:scaling>
        <c:delete val="1"/>
        <c:axPos val="l"/>
        <c:numFmt formatCode="0%" sourceLinked="1"/>
        <c:majorTickMark val="none"/>
        <c:minorTickMark val="none"/>
        <c:tickLblPos val="nextTo"/>
        <c:crossAx val="529785039"/>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900"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percentStacked"/>
        <c:varyColors val="0"/>
        <c:ser>
          <c:idx val="0"/>
          <c:order val="0"/>
          <c:tx>
            <c:strRef>
              <c:f>sat!$M$12</c:f>
              <c:strCache>
                <c:ptCount val="1"/>
                <c:pt idx="0">
                  <c:v>462</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sat!$L$13:$L$17</c:f>
              <c:numCache>
                <c:formatCode>General</c:formatCode>
                <c:ptCount val="5"/>
                <c:pt idx="0">
                  <c:v>2021</c:v>
                </c:pt>
                <c:pt idx="1">
                  <c:v>2022</c:v>
                </c:pt>
                <c:pt idx="2">
                  <c:v>2023</c:v>
                </c:pt>
                <c:pt idx="3">
                  <c:v>2024</c:v>
                </c:pt>
                <c:pt idx="4">
                  <c:v>2025</c:v>
                </c:pt>
              </c:numCache>
            </c:numRef>
          </c:cat>
          <c:val>
            <c:numRef>
              <c:f>sat!$M$13:$M$17</c:f>
            </c:numRef>
          </c:val>
          <c:extLst>
            <c:ext xmlns:c16="http://schemas.microsoft.com/office/drawing/2014/chart" uri="{C3380CC4-5D6E-409C-BE32-E72D297353CC}">
              <c16:uniqueId val="{00000000-A51B-4551-AB3C-3E8285256A43}"/>
            </c:ext>
          </c:extLst>
        </c:ser>
        <c:ser>
          <c:idx val="1"/>
          <c:order val="1"/>
          <c:tx>
            <c:strRef>
              <c:f>sat!$N$12</c:f>
              <c:strCache>
                <c:ptCount val="1"/>
                <c:pt idx="0">
                  <c:v>Strongly Agree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sat!$L$13:$L$17</c:f>
              <c:numCache>
                <c:formatCode>General</c:formatCode>
                <c:ptCount val="5"/>
                <c:pt idx="0">
                  <c:v>2021</c:v>
                </c:pt>
                <c:pt idx="1">
                  <c:v>2022</c:v>
                </c:pt>
                <c:pt idx="2">
                  <c:v>2023</c:v>
                </c:pt>
                <c:pt idx="3">
                  <c:v>2024</c:v>
                </c:pt>
                <c:pt idx="4">
                  <c:v>2025</c:v>
                </c:pt>
              </c:numCache>
            </c:numRef>
          </c:cat>
          <c:val>
            <c:numRef>
              <c:f>sat!$N$13:$N$17</c:f>
              <c:numCache>
                <c:formatCode>0%</c:formatCode>
                <c:ptCount val="5"/>
                <c:pt idx="0">
                  <c:v>0.51813471502590669</c:v>
                </c:pt>
                <c:pt idx="1">
                  <c:v>0.64324324324324322</c:v>
                </c:pt>
                <c:pt idx="2">
                  <c:v>0.66210045662100458</c:v>
                </c:pt>
                <c:pt idx="3">
                  <c:v>0.62337662337662336</c:v>
                </c:pt>
                <c:pt idx="4">
                  <c:v>0.61896243291592123</c:v>
                </c:pt>
              </c:numCache>
            </c:numRef>
          </c:val>
          <c:extLst>
            <c:ext xmlns:c16="http://schemas.microsoft.com/office/drawing/2014/chart" uri="{C3380CC4-5D6E-409C-BE32-E72D297353CC}">
              <c16:uniqueId val="{00000001-A51B-4551-AB3C-3E8285256A43}"/>
            </c:ext>
          </c:extLst>
        </c:ser>
        <c:ser>
          <c:idx val="2"/>
          <c:order val="2"/>
          <c:tx>
            <c:strRef>
              <c:f>sat!$O$12</c:f>
              <c:strCache>
                <c:ptCount val="1"/>
                <c:pt idx="0">
                  <c:v>Agree</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sat!$L$13:$L$17</c:f>
              <c:numCache>
                <c:formatCode>General</c:formatCode>
                <c:ptCount val="5"/>
                <c:pt idx="0">
                  <c:v>2021</c:v>
                </c:pt>
                <c:pt idx="1">
                  <c:v>2022</c:v>
                </c:pt>
                <c:pt idx="2">
                  <c:v>2023</c:v>
                </c:pt>
                <c:pt idx="3">
                  <c:v>2024</c:v>
                </c:pt>
                <c:pt idx="4">
                  <c:v>2025</c:v>
                </c:pt>
              </c:numCache>
            </c:numRef>
          </c:cat>
          <c:val>
            <c:numRef>
              <c:f>sat!$O$13:$O$17</c:f>
              <c:numCache>
                <c:formatCode>0%</c:formatCode>
                <c:ptCount val="5"/>
                <c:pt idx="0">
                  <c:v>0.35233160621761656</c:v>
                </c:pt>
                <c:pt idx="1">
                  <c:v>0.23243243243243245</c:v>
                </c:pt>
                <c:pt idx="2">
                  <c:v>0.26484018264840181</c:v>
                </c:pt>
                <c:pt idx="3">
                  <c:v>0.30303030303030304</c:v>
                </c:pt>
                <c:pt idx="4">
                  <c:v>0.28622540250447226</c:v>
                </c:pt>
              </c:numCache>
            </c:numRef>
          </c:val>
          <c:extLst>
            <c:ext xmlns:c16="http://schemas.microsoft.com/office/drawing/2014/chart" uri="{C3380CC4-5D6E-409C-BE32-E72D297353CC}">
              <c16:uniqueId val="{00000002-A51B-4551-AB3C-3E8285256A43}"/>
            </c:ext>
          </c:extLst>
        </c:ser>
        <c:ser>
          <c:idx val="3"/>
          <c:order val="3"/>
          <c:tx>
            <c:strRef>
              <c:f>sat!$P$12</c:f>
              <c:strCache>
                <c:ptCount val="1"/>
                <c:pt idx="0">
                  <c:v>Neutral</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sat!$L$13:$L$17</c:f>
              <c:numCache>
                <c:formatCode>General</c:formatCode>
                <c:ptCount val="5"/>
                <c:pt idx="0">
                  <c:v>2021</c:v>
                </c:pt>
                <c:pt idx="1">
                  <c:v>2022</c:v>
                </c:pt>
                <c:pt idx="2">
                  <c:v>2023</c:v>
                </c:pt>
                <c:pt idx="3">
                  <c:v>2024</c:v>
                </c:pt>
                <c:pt idx="4">
                  <c:v>2025</c:v>
                </c:pt>
              </c:numCache>
            </c:numRef>
          </c:cat>
          <c:val>
            <c:numRef>
              <c:f>sat!$P$13:$P$17</c:f>
              <c:numCache>
                <c:formatCode>0%</c:formatCode>
                <c:ptCount val="5"/>
                <c:pt idx="0">
                  <c:v>7.7720207253886009E-2</c:v>
                </c:pt>
                <c:pt idx="1">
                  <c:v>9.7297297297297303E-2</c:v>
                </c:pt>
                <c:pt idx="2">
                  <c:v>4.5662100456621002E-2</c:v>
                </c:pt>
                <c:pt idx="3">
                  <c:v>5.4112554112554112E-2</c:v>
                </c:pt>
                <c:pt idx="4">
                  <c:v>6.4400715563506267E-2</c:v>
                </c:pt>
              </c:numCache>
            </c:numRef>
          </c:val>
          <c:extLst>
            <c:ext xmlns:c16="http://schemas.microsoft.com/office/drawing/2014/chart" uri="{C3380CC4-5D6E-409C-BE32-E72D297353CC}">
              <c16:uniqueId val="{00000003-A51B-4551-AB3C-3E8285256A43}"/>
            </c:ext>
          </c:extLst>
        </c:ser>
        <c:ser>
          <c:idx val="4"/>
          <c:order val="4"/>
          <c:tx>
            <c:strRef>
              <c:f>sat!$Q$12</c:f>
              <c:strCache>
                <c:ptCount val="1"/>
                <c:pt idx="0">
                  <c:v>Disagree</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sat!$L$13:$L$17</c:f>
              <c:numCache>
                <c:formatCode>General</c:formatCode>
                <c:ptCount val="5"/>
                <c:pt idx="0">
                  <c:v>2021</c:v>
                </c:pt>
                <c:pt idx="1">
                  <c:v>2022</c:v>
                </c:pt>
                <c:pt idx="2">
                  <c:v>2023</c:v>
                </c:pt>
                <c:pt idx="3">
                  <c:v>2024</c:v>
                </c:pt>
                <c:pt idx="4">
                  <c:v>2025</c:v>
                </c:pt>
              </c:numCache>
            </c:numRef>
          </c:cat>
          <c:val>
            <c:numRef>
              <c:f>sat!$Q$13:$Q$17</c:f>
              <c:numCache>
                <c:formatCode>0%</c:formatCode>
                <c:ptCount val="5"/>
                <c:pt idx="0">
                  <c:v>1.0362694300518135E-2</c:v>
                </c:pt>
                <c:pt idx="1">
                  <c:v>1.0810810810810811E-2</c:v>
                </c:pt>
                <c:pt idx="2">
                  <c:v>4.5662100456621002E-3</c:v>
                </c:pt>
                <c:pt idx="3">
                  <c:v>1.0822510822510822E-2</c:v>
                </c:pt>
                <c:pt idx="4">
                  <c:v>1.6100178890876567E-2</c:v>
                </c:pt>
              </c:numCache>
            </c:numRef>
          </c:val>
          <c:extLst>
            <c:ext xmlns:c16="http://schemas.microsoft.com/office/drawing/2014/chart" uri="{C3380CC4-5D6E-409C-BE32-E72D297353CC}">
              <c16:uniqueId val="{00000004-A51B-4551-AB3C-3E8285256A43}"/>
            </c:ext>
          </c:extLst>
        </c:ser>
        <c:ser>
          <c:idx val="5"/>
          <c:order val="5"/>
          <c:tx>
            <c:strRef>
              <c:f>sat!$R$12</c:f>
              <c:strCache>
                <c:ptCount val="1"/>
                <c:pt idx="0">
                  <c:v>Strongly Disagree</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sat!$L$13:$L$17</c:f>
              <c:numCache>
                <c:formatCode>General</c:formatCode>
                <c:ptCount val="5"/>
                <c:pt idx="0">
                  <c:v>2021</c:v>
                </c:pt>
                <c:pt idx="1">
                  <c:v>2022</c:v>
                </c:pt>
                <c:pt idx="2">
                  <c:v>2023</c:v>
                </c:pt>
                <c:pt idx="3">
                  <c:v>2024</c:v>
                </c:pt>
                <c:pt idx="4">
                  <c:v>2025</c:v>
                </c:pt>
              </c:numCache>
            </c:numRef>
          </c:cat>
          <c:val>
            <c:numRef>
              <c:f>sat!$R$13:$R$17</c:f>
              <c:numCache>
                <c:formatCode>0%</c:formatCode>
                <c:ptCount val="5"/>
                <c:pt idx="0">
                  <c:v>3.6269430051813469E-2</c:v>
                </c:pt>
                <c:pt idx="1">
                  <c:v>1.0810810810810811E-2</c:v>
                </c:pt>
                <c:pt idx="2">
                  <c:v>1.8264840182648401E-2</c:v>
                </c:pt>
                <c:pt idx="3">
                  <c:v>8.658008658008658E-3</c:v>
                </c:pt>
                <c:pt idx="4">
                  <c:v>1.2522361359570662E-2</c:v>
                </c:pt>
              </c:numCache>
            </c:numRef>
          </c:val>
          <c:extLst>
            <c:ext xmlns:c16="http://schemas.microsoft.com/office/drawing/2014/chart" uri="{C3380CC4-5D6E-409C-BE32-E72D297353CC}">
              <c16:uniqueId val="{00000005-A51B-4551-AB3C-3E8285256A43}"/>
            </c:ext>
          </c:extLst>
        </c:ser>
        <c:dLbls>
          <c:dLblPos val="ctr"/>
          <c:showLegendKey val="0"/>
          <c:showVal val="1"/>
          <c:showCatName val="0"/>
          <c:showSerName val="0"/>
          <c:showPercent val="0"/>
          <c:showBubbleSize val="0"/>
        </c:dLbls>
        <c:gapWidth val="50"/>
        <c:overlap val="100"/>
        <c:axId val="1950879599"/>
        <c:axId val="1950881519"/>
      </c:barChart>
      <c:catAx>
        <c:axId val="195087959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950881519"/>
        <c:crosses val="autoZero"/>
        <c:auto val="1"/>
        <c:lblAlgn val="ctr"/>
        <c:lblOffset val="100"/>
        <c:noMultiLvlLbl val="0"/>
      </c:catAx>
      <c:valAx>
        <c:axId val="1950881519"/>
        <c:scaling>
          <c:orientation val="minMax"/>
        </c:scaling>
        <c:delete val="1"/>
        <c:axPos val="l"/>
        <c:numFmt formatCode="0%" sourceLinked="1"/>
        <c:majorTickMark val="none"/>
        <c:minorTickMark val="none"/>
        <c:tickLblPos val="nextTo"/>
        <c:crossAx val="1950879599"/>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900"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EBDCC9-0673-4C50-93F7-CD6F1B6DA4DC}" type="datetimeFigureOut">
              <a:rPr lang="en-US" smtClean="0"/>
              <a:t>2/23/2026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BC84BD3-35FF-4BCE-B752-BA9B917A6F01}" type="slidenum">
              <a:rPr lang="en-US" smtClean="0"/>
              <a:t>‹#›</a:t>
            </a:fld>
            <a:endParaRPr lang="en-US"/>
          </a:p>
        </p:txBody>
      </p:sp>
    </p:spTree>
    <p:extLst>
      <p:ext uri="{BB962C8B-B14F-4D97-AF65-F5344CB8AC3E}">
        <p14:creationId xmlns:p14="http://schemas.microsoft.com/office/powerpoint/2010/main" val="40857865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10C3219-ECB9-40FF-A2C0-E3EF69485D95}" type="slidenum">
              <a:rPr lang="en-US" smtClean="0"/>
              <a:t>2</a:t>
            </a:fld>
            <a:endParaRPr lang="en-US"/>
          </a:p>
        </p:txBody>
      </p:sp>
    </p:spTree>
    <p:extLst>
      <p:ext uri="{BB962C8B-B14F-4D97-AF65-F5344CB8AC3E}">
        <p14:creationId xmlns:p14="http://schemas.microsoft.com/office/powerpoint/2010/main" val="38077382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C9C1EA-7126-6B91-C7F7-BD80393504F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7F95C2C-ADFF-2EB1-D88A-EAE1FE66665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3F852D6-717E-477C-D1FF-9E93420D637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ABEB5AD-A46D-FB50-C1F7-D3BD830814CC}"/>
              </a:ext>
            </a:extLst>
          </p:cNvPr>
          <p:cNvSpPr>
            <a:spLocks noGrp="1"/>
          </p:cNvSpPr>
          <p:nvPr>
            <p:ph type="sldNum" sz="quarter" idx="5"/>
          </p:nvPr>
        </p:nvSpPr>
        <p:spPr/>
        <p:txBody>
          <a:bodyPr/>
          <a:lstStyle/>
          <a:p>
            <a:fld id="{310C3219-ECB9-40FF-A2C0-E3EF69485D95}" type="slidenum">
              <a:rPr lang="en-US" smtClean="0"/>
              <a:t>3</a:t>
            </a:fld>
            <a:endParaRPr lang="en-US"/>
          </a:p>
        </p:txBody>
      </p:sp>
    </p:spTree>
    <p:extLst>
      <p:ext uri="{BB962C8B-B14F-4D97-AF65-F5344CB8AC3E}">
        <p14:creationId xmlns:p14="http://schemas.microsoft.com/office/powerpoint/2010/main" val="960625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C13EE4-54F4-A80F-8EDF-C238AD51051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2416445-4FA8-1DBB-D9A0-B30C53BDF35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4F675A5-E36E-25FA-7C7E-5292253E639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636A0CA-718D-F4E5-1356-D025775D11CC}"/>
              </a:ext>
            </a:extLst>
          </p:cNvPr>
          <p:cNvSpPr>
            <a:spLocks noGrp="1"/>
          </p:cNvSpPr>
          <p:nvPr>
            <p:ph type="sldNum" sz="quarter" idx="5"/>
          </p:nvPr>
        </p:nvSpPr>
        <p:spPr/>
        <p:txBody>
          <a:bodyPr/>
          <a:lstStyle/>
          <a:p>
            <a:fld id="{310C3219-ECB9-40FF-A2C0-E3EF69485D95}" type="slidenum">
              <a:rPr lang="en-US" smtClean="0"/>
              <a:t>4</a:t>
            </a:fld>
            <a:endParaRPr lang="en-US"/>
          </a:p>
        </p:txBody>
      </p:sp>
    </p:spTree>
    <p:extLst>
      <p:ext uri="{BB962C8B-B14F-4D97-AF65-F5344CB8AC3E}">
        <p14:creationId xmlns:p14="http://schemas.microsoft.com/office/powerpoint/2010/main" val="26160418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EB9A0D-08C9-C6C6-8FEE-948F86E0080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E051047-3F2E-C979-F7F7-A4714BAD5B2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30874A1-63C1-2AC3-EA03-07BE3BC3212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CA851E9-4B70-78A3-FF42-CF0D1A4837D9}"/>
              </a:ext>
            </a:extLst>
          </p:cNvPr>
          <p:cNvSpPr>
            <a:spLocks noGrp="1"/>
          </p:cNvSpPr>
          <p:nvPr>
            <p:ph type="sldNum" sz="quarter" idx="5"/>
          </p:nvPr>
        </p:nvSpPr>
        <p:spPr/>
        <p:txBody>
          <a:bodyPr/>
          <a:lstStyle/>
          <a:p>
            <a:fld id="{310C3219-ECB9-40FF-A2C0-E3EF69485D95}" type="slidenum">
              <a:rPr lang="en-US" smtClean="0"/>
              <a:t>5</a:t>
            </a:fld>
            <a:endParaRPr lang="en-US"/>
          </a:p>
        </p:txBody>
      </p:sp>
    </p:spTree>
    <p:extLst>
      <p:ext uri="{BB962C8B-B14F-4D97-AF65-F5344CB8AC3E}">
        <p14:creationId xmlns:p14="http://schemas.microsoft.com/office/powerpoint/2010/main" val="21432669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10C3219-ECB9-40FF-A2C0-E3EF69485D95}" type="slidenum">
              <a:rPr lang="en-US" smtClean="0"/>
              <a:t>6</a:t>
            </a:fld>
            <a:endParaRPr lang="en-US"/>
          </a:p>
        </p:txBody>
      </p:sp>
    </p:spTree>
    <p:extLst>
      <p:ext uri="{BB962C8B-B14F-4D97-AF65-F5344CB8AC3E}">
        <p14:creationId xmlns:p14="http://schemas.microsoft.com/office/powerpoint/2010/main" val="17406522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2329C5-C3C7-9107-3363-F38ED29ABD1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5944CD5-4009-0A36-D55B-70E7B7CCCCB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C629722-EA0D-D03C-D107-61CD61D0B7C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D8A4A6F-7ADB-FE21-145F-DC1A88C27585}"/>
              </a:ext>
            </a:extLst>
          </p:cNvPr>
          <p:cNvSpPr>
            <a:spLocks noGrp="1"/>
          </p:cNvSpPr>
          <p:nvPr>
            <p:ph type="sldNum" sz="quarter" idx="5"/>
          </p:nvPr>
        </p:nvSpPr>
        <p:spPr/>
        <p:txBody>
          <a:bodyPr/>
          <a:lstStyle/>
          <a:p>
            <a:fld id="{310C3219-ECB9-40FF-A2C0-E3EF69485D95}" type="slidenum">
              <a:rPr lang="en-US" smtClean="0"/>
              <a:t>7</a:t>
            </a:fld>
            <a:endParaRPr lang="en-US"/>
          </a:p>
        </p:txBody>
      </p:sp>
    </p:spTree>
    <p:extLst>
      <p:ext uri="{BB962C8B-B14F-4D97-AF65-F5344CB8AC3E}">
        <p14:creationId xmlns:p14="http://schemas.microsoft.com/office/powerpoint/2010/main" val="16677569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0EA032-1B91-7DC5-34E4-6506E0AE525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49E6788-5C95-3CF8-3ED7-1DF05D42599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B7AC32F-225D-A970-C59F-099B81178AF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6DFB02B-0984-3333-CA08-013BEF13EA62}"/>
              </a:ext>
            </a:extLst>
          </p:cNvPr>
          <p:cNvSpPr>
            <a:spLocks noGrp="1"/>
          </p:cNvSpPr>
          <p:nvPr>
            <p:ph type="sldNum" sz="quarter" idx="5"/>
          </p:nvPr>
        </p:nvSpPr>
        <p:spPr/>
        <p:txBody>
          <a:bodyPr/>
          <a:lstStyle/>
          <a:p>
            <a:fld id="{310C3219-ECB9-40FF-A2C0-E3EF69485D95}" type="slidenum">
              <a:rPr lang="en-US" smtClean="0"/>
              <a:t>8</a:t>
            </a:fld>
            <a:endParaRPr lang="en-US"/>
          </a:p>
        </p:txBody>
      </p:sp>
    </p:spTree>
    <p:extLst>
      <p:ext uri="{BB962C8B-B14F-4D97-AF65-F5344CB8AC3E}">
        <p14:creationId xmlns:p14="http://schemas.microsoft.com/office/powerpoint/2010/main" val="20190915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20F3C8-C638-8380-75EE-3E5C45B170F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0DE4D80-1944-1243-777C-611199AA9F4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447795E-DABE-F7E2-E75C-12C2B1F4FBE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387AC4C-9706-3952-CDD9-E712199C888E}"/>
              </a:ext>
            </a:extLst>
          </p:cNvPr>
          <p:cNvSpPr>
            <a:spLocks noGrp="1"/>
          </p:cNvSpPr>
          <p:nvPr>
            <p:ph type="sldNum" sz="quarter" idx="5"/>
          </p:nvPr>
        </p:nvSpPr>
        <p:spPr/>
        <p:txBody>
          <a:bodyPr/>
          <a:lstStyle/>
          <a:p>
            <a:fld id="{310C3219-ECB9-40FF-A2C0-E3EF69485D95}" type="slidenum">
              <a:rPr lang="en-US" smtClean="0"/>
              <a:t>9</a:t>
            </a:fld>
            <a:endParaRPr lang="en-US"/>
          </a:p>
        </p:txBody>
      </p:sp>
    </p:spTree>
    <p:extLst>
      <p:ext uri="{BB962C8B-B14F-4D97-AF65-F5344CB8AC3E}">
        <p14:creationId xmlns:p14="http://schemas.microsoft.com/office/powerpoint/2010/main" val="22789834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574A1D-4130-E96A-85B7-6C52B24568A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EF624A1-4FBF-FB55-127B-78F5632C3C2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61B0581-0920-A7C7-C438-751A632DC72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FEFE190-7058-C46A-5682-F22CE8BC8D58}"/>
              </a:ext>
            </a:extLst>
          </p:cNvPr>
          <p:cNvSpPr>
            <a:spLocks noGrp="1"/>
          </p:cNvSpPr>
          <p:nvPr>
            <p:ph type="sldNum" sz="quarter" idx="5"/>
          </p:nvPr>
        </p:nvSpPr>
        <p:spPr/>
        <p:txBody>
          <a:bodyPr/>
          <a:lstStyle/>
          <a:p>
            <a:fld id="{310C3219-ECB9-40FF-A2C0-E3EF69485D95}" type="slidenum">
              <a:rPr lang="en-US" smtClean="0"/>
              <a:t>10</a:t>
            </a:fld>
            <a:endParaRPr lang="en-US"/>
          </a:p>
        </p:txBody>
      </p:sp>
    </p:spTree>
    <p:extLst>
      <p:ext uri="{BB962C8B-B14F-4D97-AF65-F5344CB8AC3E}">
        <p14:creationId xmlns:p14="http://schemas.microsoft.com/office/powerpoint/2010/main" val="17810267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703153-3FFB-BDE1-BE4F-0C38FE1F037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38D9C90-6FDA-E91D-EED9-460BC2E878B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4553686-B411-E769-E6EE-AFE77DF00135}"/>
              </a:ext>
            </a:extLst>
          </p:cNvPr>
          <p:cNvSpPr>
            <a:spLocks noGrp="1"/>
          </p:cNvSpPr>
          <p:nvPr>
            <p:ph type="dt" sz="half" idx="10"/>
          </p:nvPr>
        </p:nvSpPr>
        <p:spPr/>
        <p:txBody>
          <a:bodyPr/>
          <a:lstStyle/>
          <a:p>
            <a:fld id="{4264EBC0-3C02-4295-B74C-E638121F2602}" type="datetimeFigureOut">
              <a:rPr lang="en-US" smtClean="0"/>
              <a:t>2/23/2026</a:t>
            </a:fld>
            <a:endParaRPr lang="en-US"/>
          </a:p>
        </p:txBody>
      </p:sp>
      <p:sp>
        <p:nvSpPr>
          <p:cNvPr id="5" name="Footer Placeholder 4">
            <a:extLst>
              <a:ext uri="{FF2B5EF4-FFF2-40B4-BE49-F238E27FC236}">
                <a16:creationId xmlns:a16="http://schemas.microsoft.com/office/drawing/2014/main" id="{6714AEB7-7B9A-5598-37CF-34541086EDC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36912D7-CB2D-69B5-3AF2-DE249BCE259E}"/>
              </a:ext>
            </a:extLst>
          </p:cNvPr>
          <p:cNvSpPr>
            <a:spLocks noGrp="1"/>
          </p:cNvSpPr>
          <p:nvPr>
            <p:ph type="sldNum" sz="quarter" idx="12"/>
          </p:nvPr>
        </p:nvSpPr>
        <p:spPr/>
        <p:txBody>
          <a:bodyPr/>
          <a:lstStyle/>
          <a:p>
            <a:fld id="{373CE0B3-F76F-426A-9489-1FFEF20F6F40}" type="slidenum">
              <a:rPr lang="en-US" smtClean="0"/>
              <a:t>‹#›</a:t>
            </a:fld>
            <a:endParaRPr lang="en-US"/>
          </a:p>
        </p:txBody>
      </p:sp>
    </p:spTree>
    <p:extLst>
      <p:ext uri="{BB962C8B-B14F-4D97-AF65-F5344CB8AC3E}">
        <p14:creationId xmlns:p14="http://schemas.microsoft.com/office/powerpoint/2010/main" val="39676972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0390D7-DB05-0FC8-546B-557F20491E1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1F455BB-8FD4-D3B7-2CFD-6307C75F6A4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A380399-7D5F-B733-7F05-2BCB755DA5B3}"/>
              </a:ext>
            </a:extLst>
          </p:cNvPr>
          <p:cNvSpPr>
            <a:spLocks noGrp="1"/>
          </p:cNvSpPr>
          <p:nvPr>
            <p:ph type="dt" sz="half" idx="10"/>
          </p:nvPr>
        </p:nvSpPr>
        <p:spPr/>
        <p:txBody>
          <a:bodyPr/>
          <a:lstStyle/>
          <a:p>
            <a:fld id="{4264EBC0-3C02-4295-B74C-E638121F2602}" type="datetimeFigureOut">
              <a:rPr lang="en-US" smtClean="0"/>
              <a:t>2/23/2026</a:t>
            </a:fld>
            <a:endParaRPr lang="en-US"/>
          </a:p>
        </p:txBody>
      </p:sp>
      <p:sp>
        <p:nvSpPr>
          <p:cNvPr id="5" name="Footer Placeholder 4">
            <a:extLst>
              <a:ext uri="{FF2B5EF4-FFF2-40B4-BE49-F238E27FC236}">
                <a16:creationId xmlns:a16="http://schemas.microsoft.com/office/drawing/2014/main" id="{6B5956B8-FB1C-75B6-0C1B-0F709DD95BA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BD5F429-9AB5-7ED6-E60A-A00E19D0BC69}"/>
              </a:ext>
            </a:extLst>
          </p:cNvPr>
          <p:cNvSpPr>
            <a:spLocks noGrp="1"/>
          </p:cNvSpPr>
          <p:nvPr>
            <p:ph type="sldNum" sz="quarter" idx="12"/>
          </p:nvPr>
        </p:nvSpPr>
        <p:spPr/>
        <p:txBody>
          <a:bodyPr/>
          <a:lstStyle/>
          <a:p>
            <a:fld id="{373CE0B3-F76F-426A-9489-1FFEF20F6F40}" type="slidenum">
              <a:rPr lang="en-US" smtClean="0"/>
              <a:t>‹#›</a:t>
            </a:fld>
            <a:endParaRPr lang="en-US"/>
          </a:p>
        </p:txBody>
      </p:sp>
    </p:spTree>
    <p:extLst>
      <p:ext uri="{BB962C8B-B14F-4D97-AF65-F5344CB8AC3E}">
        <p14:creationId xmlns:p14="http://schemas.microsoft.com/office/powerpoint/2010/main" val="29810311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9747EB1-23D3-8B65-BBBD-5C3727D4F23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23A5444-F7B8-F0FD-D435-E3D564188C6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2892A0C-5A33-CD22-790A-A2D9897BD635}"/>
              </a:ext>
            </a:extLst>
          </p:cNvPr>
          <p:cNvSpPr>
            <a:spLocks noGrp="1"/>
          </p:cNvSpPr>
          <p:nvPr>
            <p:ph type="dt" sz="half" idx="10"/>
          </p:nvPr>
        </p:nvSpPr>
        <p:spPr/>
        <p:txBody>
          <a:bodyPr/>
          <a:lstStyle/>
          <a:p>
            <a:fld id="{4264EBC0-3C02-4295-B74C-E638121F2602}" type="datetimeFigureOut">
              <a:rPr lang="en-US" smtClean="0"/>
              <a:t>2/23/2026</a:t>
            </a:fld>
            <a:endParaRPr lang="en-US"/>
          </a:p>
        </p:txBody>
      </p:sp>
      <p:sp>
        <p:nvSpPr>
          <p:cNvPr id="5" name="Footer Placeholder 4">
            <a:extLst>
              <a:ext uri="{FF2B5EF4-FFF2-40B4-BE49-F238E27FC236}">
                <a16:creationId xmlns:a16="http://schemas.microsoft.com/office/drawing/2014/main" id="{0A6A6789-F142-A10B-D626-CB5DD036BEF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FB44B0D-47AC-9E95-DCB5-E169ED39823C}"/>
              </a:ext>
            </a:extLst>
          </p:cNvPr>
          <p:cNvSpPr>
            <a:spLocks noGrp="1"/>
          </p:cNvSpPr>
          <p:nvPr>
            <p:ph type="sldNum" sz="quarter" idx="12"/>
          </p:nvPr>
        </p:nvSpPr>
        <p:spPr/>
        <p:txBody>
          <a:bodyPr/>
          <a:lstStyle/>
          <a:p>
            <a:fld id="{373CE0B3-F76F-426A-9489-1FFEF20F6F40}" type="slidenum">
              <a:rPr lang="en-US" smtClean="0"/>
              <a:t>‹#›</a:t>
            </a:fld>
            <a:endParaRPr lang="en-US"/>
          </a:p>
        </p:txBody>
      </p:sp>
    </p:spTree>
    <p:extLst>
      <p:ext uri="{BB962C8B-B14F-4D97-AF65-F5344CB8AC3E}">
        <p14:creationId xmlns:p14="http://schemas.microsoft.com/office/powerpoint/2010/main" val="42702034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EAA09CA-3CCF-D848-847D-80149DA54504}" type="datetimeFigureOut">
              <a:rPr lang="en-US" smtClean="0"/>
              <a:t>2/23/2026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584265-FA0A-8749-AF92-433F0891E1FB}" type="slidenum">
              <a:rPr lang="en-US" smtClean="0"/>
              <a:t>‹#›</a:t>
            </a:fld>
            <a:endParaRPr lang="en-US"/>
          </a:p>
        </p:txBody>
      </p:sp>
      <p:sp>
        <p:nvSpPr>
          <p:cNvPr id="13" name="Title 1">
            <a:extLst>
              <a:ext uri="{FF2B5EF4-FFF2-40B4-BE49-F238E27FC236}">
                <a16:creationId xmlns:a16="http://schemas.microsoft.com/office/drawing/2014/main" id="{F0CA1BCC-3268-4D50-90DC-37381808A12F}"/>
              </a:ext>
            </a:extLst>
          </p:cNvPr>
          <p:cNvSpPr txBox="1">
            <a:spLocks/>
          </p:cNvSpPr>
          <p:nvPr userDrawn="1"/>
        </p:nvSpPr>
        <p:spPr>
          <a:xfrm>
            <a:off x="435864" y="23749"/>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b="1" dirty="0">
              <a:solidFill>
                <a:schemeClr val="bg1"/>
              </a:solidFill>
            </a:endParaRPr>
          </a:p>
        </p:txBody>
      </p:sp>
      <p:sp>
        <p:nvSpPr>
          <p:cNvPr id="14" name="Rectangle 13">
            <a:extLst>
              <a:ext uri="{FF2B5EF4-FFF2-40B4-BE49-F238E27FC236}">
                <a16:creationId xmlns:a16="http://schemas.microsoft.com/office/drawing/2014/main" id="{5AFA85F8-99A0-4A03-B27D-C170B55E4234}"/>
              </a:ext>
            </a:extLst>
          </p:cNvPr>
          <p:cNvSpPr/>
          <p:nvPr userDrawn="1"/>
        </p:nvSpPr>
        <p:spPr>
          <a:xfrm>
            <a:off x="0" y="1345959"/>
            <a:ext cx="12192000" cy="53361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Content Placeholder 2">
            <a:extLst>
              <a:ext uri="{FF2B5EF4-FFF2-40B4-BE49-F238E27FC236}">
                <a16:creationId xmlns:a16="http://schemas.microsoft.com/office/drawing/2014/main" id="{D6287802-4DBB-43D3-A897-48A6A05A520A}"/>
              </a:ext>
            </a:extLst>
          </p:cNvPr>
          <p:cNvSpPr>
            <a:spLocks noGrp="1"/>
          </p:cNvSpPr>
          <p:nvPr>
            <p:ph idx="4294967295"/>
          </p:nvPr>
        </p:nvSpPr>
        <p:spPr>
          <a:xfrm>
            <a:off x="435864" y="1682044"/>
            <a:ext cx="11329416" cy="4494919"/>
          </a:xfrm>
        </p:spPr>
        <p:txBody>
          <a:bodyPr/>
          <a:lstStyle/>
          <a:p>
            <a:r>
              <a:rPr lang="en-US" dirty="0"/>
              <a:t>Text goes here</a:t>
            </a:r>
          </a:p>
        </p:txBody>
      </p:sp>
    </p:spTree>
    <p:extLst>
      <p:ext uri="{BB962C8B-B14F-4D97-AF65-F5344CB8AC3E}">
        <p14:creationId xmlns:p14="http://schemas.microsoft.com/office/powerpoint/2010/main" val="5884383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0D0F3F-E712-7AE4-A108-A4FCAE3E1CD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D154047-165E-368A-760E-7568890DE25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06CB1BF-F792-92E2-B4B6-2273ADC5B2CF}"/>
              </a:ext>
            </a:extLst>
          </p:cNvPr>
          <p:cNvSpPr>
            <a:spLocks noGrp="1"/>
          </p:cNvSpPr>
          <p:nvPr>
            <p:ph type="dt" sz="half" idx="10"/>
          </p:nvPr>
        </p:nvSpPr>
        <p:spPr/>
        <p:txBody>
          <a:bodyPr/>
          <a:lstStyle/>
          <a:p>
            <a:fld id="{4264EBC0-3C02-4295-B74C-E638121F2602}" type="datetimeFigureOut">
              <a:rPr lang="en-US" smtClean="0"/>
              <a:t>2/23/2026</a:t>
            </a:fld>
            <a:endParaRPr lang="en-US"/>
          </a:p>
        </p:txBody>
      </p:sp>
      <p:sp>
        <p:nvSpPr>
          <p:cNvPr id="5" name="Footer Placeholder 4">
            <a:extLst>
              <a:ext uri="{FF2B5EF4-FFF2-40B4-BE49-F238E27FC236}">
                <a16:creationId xmlns:a16="http://schemas.microsoft.com/office/drawing/2014/main" id="{55886105-3E93-D18F-AAFA-890F9881F76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A25ACCB-6D90-7C55-9800-D24B3C16160D}"/>
              </a:ext>
            </a:extLst>
          </p:cNvPr>
          <p:cNvSpPr>
            <a:spLocks noGrp="1"/>
          </p:cNvSpPr>
          <p:nvPr>
            <p:ph type="sldNum" sz="quarter" idx="12"/>
          </p:nvPr>
        </p:nvSpPr>
        <p:spPr/>
        <p:txBody>
          <a:bodyPr/>
          <a:lstStyle/>
          <a:p>
            <a:fld id="{373CE0B3-F76F-426A-9489-1FFEF20F6F40}" type="slidenum">
              <a:rPr lang="en-US" smtClean="0"/>
              <a:t>‹#›</a:t>
            </a:fld>
            <a:endParaRPr lang="en-US"/>
          </a:p>
        </p:txBody>
      </p:sp>
    </p:spTree>
    <p:extLst>
      <p:ext uri="{BB962C8B-B14F-4D97-AF65-F5344CB8AC3E}">
        <p14:creationId xmlns:p14="http://schemas.microsoft.com/office/powerpoint/2010/main" val="27015276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AB2C4B-7919-E2A6-D0CD-4DB00B3C910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D08BF55-E910-1120-6C0A-A7208F1F96C6}"/>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DBD0946-55AF-7206-2263-99AE9FE8E6FF}"/>
              </a:ext>
            </a:extLst>
          </p:cNvPr>
          <p:cNvSpPr>
            <a:spLocks noGrp="1"/>
          </p:cNvSpPr>
          <p:nvPr>
            <p:ph type="dt" sz="half" idx="10"/>
          </p:nvPr>
        </p:nvSpPr>
        <p:spPr/>
        <p:txBody>
          <a:bodyPr/>
          <a:lstStyle/>
          <a:p>
            <a:fld id="{4264EBC0-3C02-4295-B74C-E638121F2602}" type="datetimeFigureOut">
              <a:rPr lang="en-US" smtClean="0"/>
              <a:t>2/23/2026</a:t>
            </a:fld>
            <a:endParaRPr lang="en-US"/>
          </a:p>
        </p:txBody>
      </p:sp>
      <p:sp>
        <p:nvSpPr>
          <p:cNvPr id="5" name="Footer Placeholder 4">
            <a:extLst>
              <a:ext uri="{FF2B5EF4-FFF2-40B4-BE49-F238E27FC236}">
                <a16:creationId xmlns:a16="http://schemas.microsoft.com/office/drawing/2014/main" id="{87E84978-526E-B3CB-A94E-A26CAB80BAB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95528CA-1162-3642-DFCF-5BBFB7014DCC}"/>
              </a:ext>
            </a:extLst>
          </p:cNvPr>
          <p:cNvSpPr>
            <a:spLocks noGrp="1"/>
          </p:cNvSpPr>
          <p:nvPr>
            <p:ph type="sldNum" sz="quarter" idx="12"/>
          </p:nvPr>
        </p:nvSpPr>
        <p:spPr/>
        <p:txBody>
          <a:bodyPr/>
          <a:lstStyle/>
          <a:p>
            <a:fld id="{373CE0B3-F76F-426A-9489-1FFEF20F6F40}" type="slidenum">
              <a:rPr lang="en-US" smtClean="0"/>
              <a:t>‹#›</a:t>
            </a:fld>
            <a:endParaRPr lang="en-US"/>
          </a:p>
        </p:txBody>
      </p:sp>
    </p:spTree>
    <p:extLst>
      <p:ext uri="{BB962C8B-B14F-4D97-AF65-F5344CB8AC3E}">
        <p14:creationId xmlns:p14="http://schemas.microsoft.com/office/powerpoint/2010/main" val="527270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49C15D-07D7-1E8C-3731-A90ED620EDD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DD168DB-286A-F32F-58F8-8CE95CC5515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88528BD-C599-B394-94BB-C47B00E9082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017474F-B2F6-7B2E-2BBA-F937DA52715B}"/>
              </a:ext>
            </a:extLst>
          </p:cNvPr>
          <p:cNvSpPr>
            <a:spLocks noGrp="1"/>
          </p:cNvSpPr>
          <p:nvPr>
            <p:ph type="dt" sz="half" idx="10"/>
          </p:nvPr>
        </p:nvSpPr>
        <p:spPr/>
        <p:txBody>
          <a:bodyPr/>
          <a:lstStyle/>
          <a:p>
            <a:fld id="{4264EBC0-3C02-4295-B74C-E638121F2602}" type="datetimeFigureOut">
              <a:rPr lang="en-US" smtClean="0"/>
              <a:t>2/23/2026</a:t>
            </a:fld>
            <a:endParaRPr lang="en-US"/>
          </a:p>
        </p:txBody>
      </p:sp>
      <p:sp>
        <p:nvSpPr>
          <p:cNvPr id="6" name="Footer Placeholder 5">
            <a:extLst>
              <a:ext uri="{FF2B5EF4-FFF2-40B4-BE49-F238E27FC236}">
                <a16:creationId xmlns:a16="http://schemas.microsoft.com/office/drawing/2014/main" id="{DF68D4AB-F61C-C9F7-F54C-D8500BF12DB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2233876-59E7-D12A-84AC-0AF892AC6D0C}"/>
              </a:ext>
            </a:extLst>
          </p:cNvPr>
          <p:cNvSpPr>
            <a:spLocks noGrp="1"/>
          </p:cNvSpPr>
          <p:nvPr>
            <p:ph type="sldNum" sz="quarter" idx="12"/>
          </p:nvPr>
        </p:nvSpPr>
        <p:spPr/>
        <p:txBody>
          <a:bodyPr/>
          <a:lstStyle/>
          <a:p>
            <a:fld id="{373CE0B3-F76F-426A-9489-1FFEF20F6F40}" type="slidenum">
              <a:rPr lang="en-US" smtClean="0"/>
              <a:t>‹#›</a:t>
            </a:fld>
            <a:endParaRPr lang="en-US"/>
          </a:p>
        </p:txBody>
      </p:sp>
    </p:spTree>
    <p:extLst>
      <p:ext uri="{BB962C8B-B14F-4D97-AF65-F5344CB8AC3E}">
        <p14:creationId xmlns:p14="http://schemas.microsoft.com/office/powerpoint/2010/main" val="37622995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F04D27-070B-7616-2508-5CB7E9188A6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3CC8FBC-950B-A089-9081-E89D4E6A346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7C4D22B-2F74-45F1-8E62-406E5C77FE3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F6145E3-F1C0-DA26-5A9B-178791C9B88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C04B8B3-E910-56B0-B2FA-C9E5AD1683C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C1CB484-2B1C-1D65-107F-2CB93777DA14}"/>
              </a:ext>
            </a:extLst>
          </p:cNvPr>
          <p:cNvSpPr>
            <a:spLocks noGrp="1"/>
          </p:cNvSpPr>
          <p:nvPr>
            <p:ph type="dt" sz="half" idx="10"/>
          </p:nvPr>
        </p:nvSpPr>
        <p:spPr/>
        <p:txBody>
          <a:bodyPr/>
          <a:lstStyle/>
          <a:p>
            <a:fld id="{4264EBC0-3C02-4295-B74C-E638121F2602}" type="datetimeFigureOut">
              <a:rPr lang="en-US" smtClean="0"/>
              <a:t>2/23/2026</a:t>
            </a:fld>
            <a:endParaRPr lang="en-US"/>
          </a:p>
        </p:txBody>
      </p:sp>
      <p:sp>
        <p:nvSpPr>
          <p:cNvPr id="8" name="Footer Placeholder 7">
            <a:extLst>
              <a:ext uri="{FF2B5EF4-FFF2-40B4-BE49-F238E27FC236}">
                <a16:creationId xmlns:a16="http://schemas.microsoft.com/office/drawing/2014/main" id="{63E6726F-C918-E483-1AB0-CB195B33E7C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25AB135-782D-3331-9239-9BC36AEBCC19}"/>
              </a:ext>
            </a:extLst>
          </p:cNvPr>
          <p:cNvSpPr>
            <a:spLocks noGrp="1"/>
          </p:cNvSpPr>
          <p:nvPr>
            <p:ph type="sldNum" sz="quarter" idx="12"/>
          </p:nvPr>
        </p:nvSpPr>
        <p:spPr/>
        <p:txBody>
          <a:bodyPr/>
          <a:lstStyle/>
          <a:p>
            <a:fld id="{373CE0B3-F76F-426A-9489-1FFEF20F6F40}" type="slidenum">
              <a:rPr lang="en-US" smtClean="0"/>
              <a:t>‹#›</a:t>
            </a:fld>
            <a:endParaRPr lang="en-US"/>
          </a:p>
        </p:txBody>
      </p:sp>
    </p:spTree>
    <p:extLst>
      <p:ext uri="{BB962C8B-B14F-4D97-AF65-F5344CB8AC3E}">
        <p14:creationId xmlns:p14="http://schemas.microsoft.com/office/powerpoint/2010/main" val="12815202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4B35E6-E6A2-4F31-9B44-79B842ED6BF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FEE9734-1833-A116-3299-F486F3F19745}"/>
              </a:ext>
            </a:extLst>
          </p:cNvPr>
          <p:cNvSpPr>
            <a:spLocks noGrp="1"/>
          </p:cNvSpPr>
          <p:nvPr>
            <p:ph type="dt" sz="half" idx="10"/>
          </p:nvPr>
        </p:nvSpPr>
        <p:spPr/>
        <p:txBody>
          <a:bodyPr/>
          <a:lstStyle/>
          <a:p>
            <a:fld id="{4264EBC0-3C02-4295-B74C-E638121F2602}" type="datetimeFigureOut">
              <a:rPr lang="en-US" smtClean="0"/>
              <a:t>2/23/2026</a:t>
            </a:fld>
            <a:endParaRPr lang="en-US"/>
          </a:p>
        </p:txBody>
      </p:sp>
      <p:sp>
        <p:nvSpPr>
          <p:cNvPr id="4" name="Footer Placeholder 3">
            <a:extLst>
              <a:ext uri="{FF2B5EF4-FFF2-40B4-BE49-F238E27FC236}">
                <a16:creationId xmlns:a16="http://schemas.microsoft.com/office/drawing/2014/main" id="{93EF0898-FFB0-8FD7-A25C-3EBCAAA261D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D772E08-0562-199B-0FE6-7E99FF856137}"/>
              </a:ext>
            </a:extLst>
          </p:cNvPr>
          <p:cNvSpPr>
            <a:spLocks noGrp="1"/>
          </p:cNvSpPr>
          <p:nvPr>
            <p:ph type="sldNum" sz="quarter" idx="12"/>
          </p:nvPr>
        </p:nvSpPr>
        <p:spPr/>
        <p:txBody>
          <a:bodyPr/>
          <a:lstStyle/>
          <a:p>
            <a:fld id="{373CE0B3-F76F-426A-9489-1FFEF20F6F40}" type="slidenum">
              <a:rPr lang="en-US" smtClean="0"/>
              <a:t>‹#›</a:t>
            </a:fld>
            <a:endParaRPr lang="en-US"/>
          </a:p>
        </p:txBody>
      </p:sp>
    </p:spTree>
    <p:extLst>
      <p:ext uri="{BB962C8B-B14F-4D97-AF65-F5344CB8AC3E}">
        <p14:creationId xmlns:p14="http://schemas.microsoft.com/office/powerpoint/2010/main" val="13650088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6D7B717-AF32-283B-7EB4-679B8E0B9A20}"/>
              </a:ext>
            </a:extLst>
          </p:cNvPr>
          <p:cNvSpPr>
            <a:spLocks noGrp="1"/>
          </p:cNvSpPr>
          <p:nvPr>
            <p:ph type="dt" sz="half" idx="10"/>
          </p:nvPr>
        </p:nvSpPr>
        <p:spPr/>
        <p:txBody>
          <a:bodyPr/>
          <a:lstStyle/>
          <a:p>
            <a:fld id="{4264EBC0-3C02-4295-B74C-E638121F2602}" type="datetimeFigureOut">
              <a:rPr lang="en-US" smtClean="0"/>
              <a:t>2/23/2026</a:t>
            </a:fld>
            <a:endParaRPr lang="en-US"/>
          </a:p>
        </p:txBody>
      </p:sp>
      <p:sp>
        <p:nvSpPr>
          <p:cNvPr id="3" name="Footer Placeholder 2">
            <a:extLst>
              <a:ext uri="{FF2B5EF4-FFF2-40B4-BE49-F238E27FC236}">
                <a16:creationId xmlns:a16="http://schemas.microsoft.com/office/drawing/2014/main" id="{D5A7AC23-B4BA-A186-8915-093DD682858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FDDF8D3-3535-A32E-0BD7-A869E22B7D21}"/>
              </a:ext>
            </a:extLst>
          </p:cNvPr>
          <p:cNvSpPr>
            <a:spLocks noGrp="1"/>
          </p:cNvSpPr>
          <p:nvPr>
            <p:ph type="sldNum" sz="quarter" idx="12"/>
          </p:nvPr>
        </p:nvSpPr>
        <p:spPr/>
        <p:txBody>
          <a:bodyPr/>
          <a:lstStyle/>
          <a:p>
            <a:fld id="{373CE0B3-F76F-426A-9489-1FFEF20F6F40}" type="slidenum">
              <a:rPr lang="en-US" smtClean="0"/>
              <a:t>‹#›</a:t>
            </a:fld>
            <a:endParaRPr lang="en-US"/>
          </a:p>
        </p:txBody>
      </p:sp>
    </p:spTree>
    <p:extLst>
      <p:ext uri="{BB962C8B-B14F-4D97-AF65-F5344CB8AC3E}">
        <p14:creationId xmlns:p14="http://schemas.microsoft.com/office/powerpoint/2010/main" val="11644843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00712A-AE9D-EE38-C543-F67E81BDE36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90A6D80-8858-83D1-F9B1-0E4D5C9114E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3AA3305-3B3E-F603-5287-A70A03B969A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96BE134-8294-3694-1B29-2941AFA148E5}"/>
              </a:ext>
            </a:extLst>
          </p:cNvPr>
          <p:cNvSpPr>
            <a:spLocks noGrp="1"/>
          </p:cNvSpPr>
          <p:nvPr>
            <p:ph type="dt" sz="half" idx="10"/>
          </p:nvPr>
        </p:nvSpPr>
        <p:spPr/>
        <p:txBody>
          <a:bodyPr/>
          <a:lstStyle/>
          <a:p>
            <a:fld id="{4264EBC0-3C02-4295-B74C-E638121F2602}" type="datetimeFigureOut">
              <a:rPr lang="en-US" smtClean="0"/>
              <a:t>2/23/2026</a:t>
            </a:fld>
            <a:endParaRPr lang="en-US"/>
          </a:p>
        </p:txBody>
      </p:sp>
      <p:sp>
        <p:nvSpPr>
          <p:cNvPr id="6" name="Footer Placeholder 5">
            <a:extLst>
              <a:ext uri="{FF2B5EF4-FFF2-40B4-BE49-F238E27FC236}">
                <a16:creationId xmlns:a16="http://schemas.microsoft.com/office/drawing/2014/main" id="{45B9636A-137A-33EE-79D4-8B79699F4FD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A3F7C92-921B-9D6E-92D1-980EC08EE5B3}"/>
              </a:ext>
            </a:extLst>
          </p:cNvPr>
          <p:cNvSpPr>
            <a:spLocks noGrp="1"/>
          </p:cNvSpPr>
          <p:nvPr>
            <p:ph type="sldNum" sz="quarter" idx="12"/>
          </p:nvPr>
        </p:nvSpPr>
        <p:spPr/>
        <p:txBody>
          <a:bodyPr/>
          <a:lstStyle/>
          <a:p>
            <a:fld id="{373CE0B3-F76F-426A-9489-1FFEF20F6F40}" type="slidenum">
              <a:rPr lang="en-US" smtClean="0"/>
              <a:t>‹#›</a:t>
            </a:fld>
            <a:endParaRPr lang="en-US"/>
          </a:p>
        </p:txBody>
      </p:sp>
    </p:spTree>
    <p:extLst>
      <p:ext uri="{BB962C8B-B14F-4D97-AF65-F5344CB8AC3E}">
        <p14:creationId xmlns:p14="http://schemas.microsoft.com/office/powerpoint/2010/main" val="25537520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E0CD09-CFEB-8CA9-83CB-D9EFAD22990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2B6B935-A537-62D7-E850-73CDA61261F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0899203-6A06-0993-CC62-729E6F5A45A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0F8E59B-ED6B-FE9C-8028-D4643AC4752C}"/>
              </a:ext>
            </a:extLst>
          </p:cNvPr>
          <p:cNvSpPr>
            <a:spLocks noGrp="1"/>
          </p:cNvSpPr>
          <p:nvPr>
            <p:ph type="dt" sz="half" idx="10"/>
          </p:nvPr>
        </p:nvSpPr>
        <p:spPr/>
        <p:txBody>
          <a:bodyPr/>
          <a:lstStyle/>
          <a:p>
            <a:fld id="{4264EBC0-3C02-4295-B74C-E638121F2602}" type="datetimeFigureOut">
              <a:rPr lang="en-US" smtClean="0"/>
              <a:t>2/23/2026</a:t>
            </a:fld>
            <a:endParaRPr lang="en-US"/>
          </a:p>
        </p:txBody>
      </p:sp>
      <p:sp>
        <p:nvSpPr>
          <p:cNvPr id="6" name="Footer Placeholder 5">
            <a:extLst>
              <a:ext uri="{FF2B5EF4-FFF2-40B4-BE49-F238E27FC236}">
                <a16:creationId xmlns:a16="http://schemas.microsoft.com/office/drawing/2014/main" id="{C2C433CB-A114-945E-ADC1-8ADA4CF1EC3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E7E640B-A32F-FA02-9618-B140C3962201}"/>
              </a:ext>
            </a:extLst>
          </p:cNvPr>
          <p:cNvSpPr>
            <a:spLocks noGrp="1"/>
          </p:cNvSpPr>
          <p:nvPr>
            <p:ph type="sldNum" sz="quarter" idx="12"/>
          </p:nvPr>
        </p:nvSpPr>
        <p:spPr/>
        <p:txBody>
          <a:bodyPr/>
          <a:lstStyle/>
          <a:p>
            <a:fld id="{373CE0B3-F76F-426A-9489-1FFEF20F6F40}" type="slidenum">
              <a:rPr lang="en-US" smtClean="0"/>
              <a:t>‹#›</a:t>
            </a:fld>
            <a:endParaRPr lang="en-US"/>
          </a:p>
        </p:txBody>
      </p:sp>
    </p:spTree>
    <p:extLst>
      <p:ext uri="{BB962C8B-B14F-4D97-AF65-F5344CB8AC3E}">
        <p14:creationId xmlns:p14="http://schemas.microsoft.com/office/powerpoint/2010/main" val="22376745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FDC9AB6-8E1C-2277-A2E5-788AA771875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D6807DC-03D5-10E3-2FD8-09FAC124217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1590008-E215-EFF0-477A-D0986985566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4264EBC0-3C02-4295-B74C-E638121F2602}" type="datetimeFigureOut">
              <a:rPr lang="en-US" smtClean="0"/>
              <a:t>2/23/2026</a:t>
            </a:fld>
            <a:endParaRPr lang="en-US"/>
          </a:p>
        </p:txBody>
      </p:sp>
      <p:sp>
        <p:nvSpPr>
          <p:cNvPr id="5" name="Footer Placeholder 4">
            <a:extLst>
              <a:ext uri="{FF2B5EF4-FFF2-40B4-BE49-F238E27FC236}">
                <a16:creationId xmlns:a16="http://schemas.microsoft.com/office/drawing/2014/main" id="{3CA084F2-D814-1877-DEC8-9C6086D87AA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FE96314B-43FF-8C93-1AA7-3EC52CD29A7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73CE0B3-F76F-426A-9489-1FFEF20F6F40}" type="slidenum">
              <a:rPr lang="en-US" smtClean="0"/>
              <a:t>‹#›</a:t>
            </a:fld>
            <a:endParaRPr lang="en-US"/>
          </a:p>
        </p:txBody>
      </p:sp>
    </p:spTree>
    <p:extLst>
      <p:ext uri="{BB962C8B-B14F-4D97-AF65-F5344CB8AC3E}">
        <p14:creationId xmlns:p14="http://schemas.microsoft.com/office/powerpoint/2010/main" val="36754442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F584A91-5358-43AC-57AF-9FA27944784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05" y="0"/>
            <a:ext cx="12188389" cy="6858000"/>
          </a:xfrm>
          <a:prstGeom prst="rect">
            <a:avLst/>
          </a:prstGeom>
        </p:spPr>
      </p:pic>
      <p:pic>
        <p:nvPicPr>
          <p:cNvPr id="7" name="Picture 6">
            <a:extLst>
              <a:ext uri="{FF2B5EF4-FFF2-40B4-BE49-F238E27FC236}">
                <a16:creationId xmlns:a16="http://schemas.microsoft.com/office/drawing/2014/main" id="{9012F7DD-A467-91A9-FA1B-D60DDE39B81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70793" y="352424"/>
            <a:ext cx="9182893" cy="5165377"/>
          </a:xfrm>
          <a:prstGeom prst="rect">
            <a:avLst/>
          </a:prstGeom>
        </p:spPr>
      </p:pic>
      <p:sp>
        <p:nvSpPr>
          <p:cNvPr id="8" name="TextBox 7">
            <a:extLst>
              <a:ext uri="{FF2B5EF4-FFF2-40B4-BE49-F238E27FC236}">
                <a16:creationId xmlns:a16="http://schemas.microsoft.com/office/drawing/2014/main" id="{2159E4CB-184B-1B3C-D52C-319D5CD6D712}"/>
              </a:ext>
            </a:extLst>
          </p:cNvPr>
          <p:cNvSpPr txBox="1"/>
          <p:nvPr/>
        </p:nvSpPr>
        <p:spPr>
          <a:xfrm>
            <a:off x="4959308" y="5517802"/>
            <a:ext cx="2273379" cy="1077218"/>
          </a:xfrm>
          <a:prstGeom prst="rect">
            <a:avLst/>
          </a:prstGeom>
          <a:noFill/>
          <a:effectLst>
            <a:outerShdw blurRad="50800" dist="38100" dir="2700000" algn="tl" rotWithShape="0">
              <a:prstClr val="black">
                <a:alpha val="40000"/>
              </a:prstClr>
            </a:outerShdw>
          </a:effectLst>
        </p:spPr>
        <p:txBody>
          <a:bodyPr wrap="none" rtlCol="0">
            <a:spAutoFit/>
          </a:bodyPr>
          <a:lstStyle/>
          <a:p>
            <a:r>
              <a:rPr lang="en-US" sz="3200" b="1" dirty="0">
                <a:solidFill>
                  <a:schemeClr val="bg1"/>
                </a:solidFill>
              </a:rPr>
              <a:t>KEY TRENDS</a:t>
            </a:r>
          </a:p>
          <a:p>
            <a:r>
              <a:rPr lang="en-US" sz="3200" b="1" dirty="0">
                <a:solidFill>
                  <a:schemeClr val="bg1"/>
                </a:solidFill>
              </a:rPr>
              <a:t>(2021-2025)</a:t>
            </a:r>
          </a:p>
        </p:txBody>
      </p:sp>
    </p:spTree>
    <p:extLst>
      <p:ext uri="{BB962C8B-B14F-4D97-AF65-F5344CB8AC3E}">
        <p14:creationId xmlns:p14="http://schemas.microsoft.com/office/powerpoint/2010/main" val="23676824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EAA1FB-27F9-1670-13B8-1CF5F4B77FE0}"/>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F6125DD3-0FC4-057C-A190-27600A2701D6}"/>
              </a:ext>
            </a:extLst>
          </p:cNvPr>
          <p:cNvSpPr txBox="1"/>
          <p:nvPr/>
        </p:nvSpPr>
        <p:spPr>
          <a:xfrm>
            <a:off x="424191" y="346604"/>
            <a:ext cx="9026958" cy="584775"/>
          </a:xfrm>
          <a:prstGeom prst="rect">
            <a:avLst/>
          </a:prstGeom>
          <a:noFill/>
        </p:spPr>
        <p:txBody>
          <a:bodyPr wrap="none" rtlCol="0">
            <a:spAutoFit/>
          </a:bodyPr>
          <a:lstStyle/>
          <a:p>
            <a:pPr defTabSz="914400" fontAlgn="base">
              <a:spcBef>
                <a:spcPct val="0"/>
              </a:spcBef>
              <a:spcAft>
                <a:spcPts val="400"/>
              </a:spcAft>
            </a:pPr>
            <a:r>
              <a:rPr lang="en-US" sz="3200" dirty="0">
                <a:solidFill>
                  <a:schemeClr val="bg1"/>
                </a:solidFill>
                <a:latin typeface="Calibri" pitchFamily="34" charset="0"/>
                <a:cs typeface="Arial" pitchFamily="34" charset="0"/>
              </a:rPr>
              <a:t>2025 Baker’s Dozen Total Workforce Solutions Report</a:t>
            </a:r>
          </a:p>
        </p:txBody>
      </p:sp>
      <p:sp>
        <p:nvSpPr>
          <p:cNvPr id="5" name="Text Box 4">
            <a:extLst>
              <a:ext uri="{FF2B5EF4-FFF2-40B4-BE49-F238E27FC236}">
                <a16:creationId xmlns:a16="http://schemas.microsoft.com/office/drawing/2014/main" id="{574F3226-00C9-A807-DE84-BCF67E0F4F78}"/>
              </a:ext>
            </a:extLst>
          </p:cNvPr>
          <p:cNvSpPr txBox="1">
            <a:spLocks noChangeArrowheads="1"/>
          </p:cNvSpPr>
          <p:nvPr/>
        </p:nvSpPr>
        <p:spPr bwMode="auto">
          <a:xfrm>
            <a:off x="1014472" y="1438377"/>
            <a:ext cx="9540885" cy="954901"/>
          </a:xfrm>
          <a:prstGeom prst="rect">
            <a:avLst/>
          </a:prstGeom>
          <a:noFill/>
          <a:ln w="9525" algn="in">
            <a:noFill/>
            <a:miter lim="800000"/>
            <a:headEnd/>
            <a:tailEnd/>
          </a:ln>
          <a:effectLst/>
        </p:spPr>
        <p:txBody>
          <a:bodyPr vert="horz" wrap="square" lIns="24938" tIns="24938" rIns="24938" bIns="24938" numCol="1" anchor="t" anchorCtr="0" compatLnSpc="1">
            <a:prstTxWarp prst="textNoShape">
              <a:avLst/>
            </a:prstTxWarp>
          </a:bodyPr>
          <a:lstStyle/>
          <a:p>
            <a:pPr marL="285750" indent="-285750" defTabSz="623438" fontAlgn="base">
              <a:lnSpc>
                <a:spcPct val="125000"/>
              </a:lnSpc>
              <a:spcBef>
                <a:spcPct val="0"/>
              </a:spcBef>
              <a:spcAft>
                <a:spcPts val="273"/>
              </a:spcAft>
              <a:buFont typeface="Arial" panose="020B0604020202020204" pitchFamily="34" charset="0"/>
              <a:buChar char="•"/>
            </a:pPr>
            <a:r>
              <a:rPr lang="en-US" sz="1800" dirty="0">
                <a:solidFill>
                  <a:srgbClr val="000000"/>
                </a:solidFill>
                <a:effectLst/>
                <a:latin typeface="Calibri" pitchFamily="34" charset="0"/>
                <a:ea typeface="Calibri" panose="020F0502020204030204" pitchFamily="34" charset="0"/>
                <a:cs typeface="Arial" pitchFamily="34" charset="0"/>
              </a:rPr>
              <a:t>F</a:t>
            </a:r>
            <a:r>
              <a:rPr lang="en-US" sz="1800" dirty="0">
                <a:effectLst/>
                <a:latin typeface="Calibri" panose="020F0502020204030204" pitchFamily="34" charset="0"/>
                <a:ea typeface="Calibri" panose="020F0502020204030204" pitchFamily="34" charset="0"/>
              </a:rPr>
              <a:t>or a comparison of each provider in our survey, along with a complete question</a:t>
            </a:r>
            <a:r>
              <a:rPr lang="en-US" dirty="0">
                <a:latin typeface="Calibri" panose="020F0502020204030204" pitchFamily="34" charset="0"/>
                <a:ea typeface="Calibri" panose="020F0502020204030204" pitchFamily="34" charset="0"/>
              </a:rPr>
              <a:t>-</a:t>
            </a:r>
            <a:r>
              <a:rPr lang="en-US" sz="1800" dirty="0">
                <a:effectLst/>
                <a:latin typeface="Calibri" panose="020F0502020204030204" pitchFamily="34" charset="0"/>
                <a:ea typeface="Calibri" panose="020F0502020204030204" pitchFamily="34" charset="0"/>
              </a:rPr>
              <a:t>by-question analysis, our detailed research reports are available for purchase. </a:t>
            </a:r>
            <a:endParaRPr lang="en-US" dirty="0">
              <a:solidFill>
                <a:srgbClr val="000000"/>
              </a:solidFill>
              <a:latin typeface="Calibri" pitchFamily="34" charset="0"/>
              <a:cs typeface="Arial" pitchFamily="34" charset="0"/>
            </a:endParaRPr>
          </a:p>
        </p:txBody>
      </p:sp>
      <p:pic>
        <p:nvPicPr>
          <p:cNvPr id="6" name="Picture 5" descr="A group of people in a meeting&#10;&#10;Description automatically generated">
            <a:extLst>
              <a:ext uri="{FF2B5EF4-FFF2-40B4-BE49-F238E27FC236}">
                <a16:creationId xmlns:a16="http://schemas.microsoft.com/office/drawing/2014/main" id="{B1F8FD52-8C07-0C8D-5170-9D4B34EA1F8B}"/>
              </a:ext>
            </a:extLst>
          </p:cNvPr>
          <p:cNvPicPr>
            <a:picLocks noChangeAspect="1"/>
          </p:cNvPicPr>
          <p:nvPr/>
        </p:nvPicPr>
        <p:blipFill>
          <a:blip r:embed="rId3"/>
          <a:stretch>
            <a:fillRect/>
          </a:stretch>
        </p:blipFill>
        <p:spPr>
          <a:xfrm rot="21079033">
            <a:off x="4101099" y="2451211"/>
            <a:ext cx="2886550" cy="3735535"/>
          </a:xfrm>
          <a:prstGeom prst="rect">
            <a:avLst/>
          </a:prstGeom>
          <a:effectLst>
            <a:outerShdw blurRad="50800" dist="139700" dir="8100000" algn="tr" rotWithShape="0">
              <a:prstClr val="black">
                <a:alpha val="40000"/>
              </a:prstClr>
            </a:outerShdw>
          </a:effectLst>
        </p:spPr>
      </p:pic>
      <p:sp>
        <p:nvSpPr>
          <p:cNvPr id="7" name="TextBox 6">
            <a:extLst>
              <a:ext uri="{FF2B5EF4-FFF2-40B4-BE49-F238E27FC236}">
                <a16:creationId xmlns:a16="http://schemas.microsoft.com/office/drawing/2014/main" id="{343BD950-95FB-D2EB-D292-E26851A1D186}"/>
              </a:ext>
            </a:extLst>
          </p:cNvPr>
          <p:cNvSpPr txBox="1"/>
          <p:nvPr/>
        </p:nvSpPr>
        <p:spPr>
          <a:xfrm>
            <a:off x="7476918" y="3782702"/>
            <a:ext cx="3872330" cy="901781"/>
          </a:xfrm>
          <a:prstGeom prst="rect">
            <a:avLst/>
          </a:prstGeom>
          <a:noFill/>
        </p:spPr>
        <p:txBody>
          <a:bodyPr wrap="square" lIns="91436" tIns="45718" rIns="91436" bIns="45718" rtlCol="0">
            <a:spAutoFit/>
          </a:bodyPr>
          <a:lstStyle/>
          <a:p>
            <a:r>
              <a:rPr lang="en-US" sz="1740" b="1" dirty="0">
                <a:latin typeface="Lora" pitchFamily="2" charset="0"/>
              </a:rPr>
              <a:t>For more information, </a:t>
            </a:r>
          </a:p>
          <a:p>
            <a:r>
              <a:rPr lang="en-US" sz="1740" b="1" dirty="0">
                <a:latin typeface="Lora" pitchFamily="2" charset="0"/>
              </a:rPr>
              <a:t>contact Rita Chack at</a:t>
            </a:r>
          </a:p>
          <a:p>
            <a:r>
              <a:rPr lang="en-US" sz="1740" b="1" u="sng">
                <a:solidFill>
                  <a:srgbClr val="B91E2E"/>
                </a:solidFill>
                <a:latin typeface="Lora" pitchFamily="2" charset="0"/>
              </a:rPr>
              <a:t>Rita.Chack@</a:t>
            </a:r>
            <a:r>
              <a:rPr lang="en-US" sz="1740" b="1" u="sng" dirty="0">
                <a:solidFill>
                  <a:srgbClr val="B91E2E"/>
                </a:solidFill>
                <a:latin typeface="Lora" pitchFamily="2" charset="0"/>
              </a:rPr>
              <a:t>sharedxpertise.com</a:t>
            </a:r>
            <a:r>
              <a:rPr lang="en-US" sz="1780" dirty="0">
                <a:solidFill>
                  <a:schemeClr val="tx1">
                    <a:lumMod val="95000"/>
                    <a:lumOff val="5000"/>
                  </a:schemeClr>
                </a:solidFill>
                <a:latin typeface="Lora" pitchFamily="2" charset="0"/>
              </a:rPr>
              <a:t>.</a:t>
            </a:r>
          </a:p>
        </p:txBody>
      </p:sp>
      <p:sp>
        <p:nvSpPr>
          <p:cNvPr id="2" name="Rectangle 1">
            <a:extLst>
              <a:ext uri="{FF2B5EF4-FFF2-40B4-BE49-F238E27FC236}">
                <a16:creationId xmlns:a16="http://schemas.microsoft.com/office/drawing/2014/main" id="{94D86935-63D3-56D8-2CCF-EA06B3E399A8}"/>
              </a:ext>
            </a:extLst>
          </p:cNvPr>
          <p:cNvSpPr/>
          <p:nvPr/>
        </p:nvSpPr>
        <p:spPr>
          <a:xfrm rot="21077907">
            <a:off x="5315527" y="5440218"/>
            <a:ext cx="1764145" cy="152400"/>
          </a:xfrm>
          <a:prstGeom prst="rect">
            <a:avLst/>
          </a:prstGeom>
          <a:solidFill>
            <a:srgbClr val="967D42"/>
          </a:solidFill>
          <a:ln>
            <a:solidFill>
              <a:srgbClr val="967D4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B477CF3E-0D8D-2D77-D123-E61E15FBC950}"/>
              </a:ext>
            </a:extLst>
          </p:cNvPr>
          <p:cNvSpPr txBox="1"/>
          <p:nvPr/>
        </p:nvSpPr>
        <p:spPr>
          <a:xfrm rot="21074416">
            <a:off x="5345075" y="5326344"/>
            <a:ext cx="1848915" cy="261610"/>
          </a:xfrm>
          <a:prstGeom prst="rect">
            <a:avLst/>
          </a:prstGeom>
          <a:noFill/>
        </p:spPr>
        <p:txBody>
          <a:bodyPr wrap="square" rtlCol="0">
            <a:spAutoFit/>
          </a:bodyPr>
          <a:lstStyle/>
          <a:p>
            <a:r>
              <a:rPr lang="en-US" sz="1100" b="1" dirty="0"/>
              <a:t>Total Workforce Solutions</a:t>
            </a:r>
          </a:p>
        </p:txBody>
      </p:sp>
    </p:spTree>
    <p:extLst>
      <p:ext uri="{BB962C8B-B14F-4D97-AF65-F5344CB8AC3E}">
        <p14:creationId xmlns:p14="http://schemas.microsoft.com/office/powerpoint/2010/main" val="2249215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A816128-805B-4F4A-8821-2561D97AC44A}"/>
              </a:ext>
            </a:extLst>
          </p:cNvPr>
          <p:cNvSpPr txBox="1"/>
          <p:nvPr/>
        </p:nvSpPr>
        <p:spPr>
          <a:xfrm>
            <a:off x="0" y="353961"/>
            <a:ext cx="12123174" cy="584775"/>
          </a:xfrm>
          <a:prstGeom prst="rect">
            <a:avLst/>
          </a:prstGeom>
          <a:noFill/>
        </p:spPr>
        <p:txBody>
          <a:bodyPr wrap="square" rtlCol="0">
            <a:spAutoFit/>
          </a:bodyPr>
          <a:lstStyle/>
          <a:p>
            <a:r>
              <a:rPr lang="en-US" sz="3200" dirty="0">
                <a:solidFill>
                  <a:schemeClr val="bg1"/>
                </a:solidFill>
              </a:rPr>
              <a:t>Total Workforce Solutions Baker’s Dozen Methodology</a:t>
            </a:r>
          </a:p>
        </p:txBody>
      </p:sp>
      <p:graphicFrame>
        <p:nvGraphicFramePr>
          <p:cNvPr id="4" name="Table 3">
            <a:extLst>
              <a:ext uri="{FF2B5EF4-FFF2-40B4-BE49-F238E27FC236}">
                <a16:creationId xmlns:a16="http://schemas.microsoft.com/office/drawing/2014/main" id="{C4C66878-FF20-243D-F5C8-5FE86BC6CEDF}"/>
              </a:ext>
            </a:extLst>
          </p:cNvPr>
          <p:cNvGraphicFramePr>
            <a:graphicFrameLocks noGrp="1"/>
          </p:cNvGraphicFramePr>
          <p:nvPr/>
        </p:nvGraphicFramePr>
        <p:xfrm>
          <a:off x="3662289" y="5603492"/>
          <a:ext cx="4798595" cy="820014"/>
        </p:xfrm>
        <a:graphic>
          <a:graphicData uri="http://schemas.openxmlformats.org/drawingml/2006/table">
            <a:tbl>
              <a:tblPr/>
              <a:tblGrid>
                <a:gridCol w="1489911">
                  <a:extLst>
                    <a:ext uri="{9D8B030D-6E8A-4147-A177-3AD203B41FA5}">
                      <a16:colId xmlns:a16="http://schemas.microsoft.com/office/drawing/2014/main" val="1363650384"/>
                    </a:ext>
                  </a:extLst>
                </a:gridCol>
                <a:gridCol w="757989">
                  <a:extLst>
                    <a:ext uri="{9D8B030D-6E8A-4147-A177-3AD203B41FA5}">
                      <a16:colId xmlns:a16="http://schemas.microsoft.com/office/drawing/2014/main" val="597899153"/>
                    </a:ext>
                  </a:extLst>
                </a:gridCol>
                <a:gridCol w="613611">
                  <a:extLst>
                    <a:ext uri="{9D8B030D-6E8A-4147-A177-3AD203B41FA5}">
                      <a16:colId xmlns:a16="http://schemas.microsoft.com/office/drawing/2014/main" val="28688018"/>
                    </a:ext>
                  </a:extLst>
                </a:gridCol>
                <a:gridCol w="678682">
                  <a:extLst>
                    <a:ext uri="{9D8B030D-6E8A-4147-A177-3AD203B41FA5}">
                      <a16:colId xmlns:a16="http://schemas.microsoft.com/office/drawing/2014/main" val="2927041704"/>
                    </a:ext>
                  </a:extLst>
                </a:gridCol>
                <a:gridCol w="546265">
                  <a:extLst>
                    <a:ext uri="{9D8B030D-6E8A-4147-A177-3AD203B41FA5}">
                      <a16:colId xmlns:a16="http://schemas.microsoft.com/office/drawing/2014/main" val="421948525"/>
                    </a:ext>
                  </a:extLst>
                </a:gridCol>
                <a:gridCol w="712137">
                  <a:extLst>
                    <a:ext uri="{9D8B030D-6E8A-4147-A177-3AD203B41FA5}">
                      <a16:colId xmlns:a16="http://schemas.microsoft.com/office/drawing/2014/main" val="1197090934"/>
                    </a:ext>
                  </a:extLst>
                </a:gridCol>
              </a:tblGrid>
              <a:tr h="410007">
                <a:tc>
                  <a:txBody>
                    <a:bodyPr/>
                    <a:lstStyle/>
                    <a:p>
                      <a:pPr algn="l" fontAlgn="b"/>
                      <a:r>
                        <a:rPr lang="en-US" sz="1800" b="0" i="0" u="none" strike="noStrike" dirty="0">
                          <a:solidFill>
                            <a:srgbClr val="000000"/>
                          </a:solidFill>
                          <a:effectLst/>
                          <a:latin typeface="Aptos Narrow" panose="020B00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b"/>
                      <a:r>
                        <a:rPr lang="en-US" sz="1800" b="1" i="0" u="sng" strike="noStrike" dirty="0">
                          <a:solidFill>
                            <a:srgbClr val="000000"/>
                          </a:solidFill>
                          <a:effectLst/>
                          <a:latin typeface="Aptos Narrow" panose="020B0004020202020204" pitchFamily="34" charset="0"/>
                        </a:rPr>
                        <a:t>2021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b"/>
                      <a:r>
                        <a:rPr lang="en-US" sz="1800" b="1" i="0" u="sng" strike="noStrike" dirty="0">
                          <a:solidFill>
                            <a:srgbClr val="000000"/>
                          </a:solidFill>
                          <a:effectLst/>
                          <a:latin typeface="Aptos Narrow" panose="020B0004020202020204" pitchFamily="34" charset="0"/>
                        </a:rPr>
                        <a:t>2022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b"/>
                      <a:r>
                        <a:rPr lang="en-US" sz="1800" b="1" i="0" u="sng" strike="noStrike" dirty="0">
                          <a:solidFill>
                            <a:srgbClr val="000000"/>
                          </a:solidFill>
                          <a:effectLst/>
                          <a:latin typeface="Aptos Narrow" panose="020B0004020202020204" pitchFamily="34" charset="0"/>
                        </a:rPr>
                        <a:t>2023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b"/>
                      <a:r>
                        <a:rPr lang="en-US" sz="1800" b="1" i="0" u="sng" strike="noStrike" dirty="0">
                          <a:solidFill>
                            <a:srgbClr val="000000"/>
                          </a:solidFill>
                          <a:effectLst/>
                          <a:latin typeface="Aptos Narrow" panose="020B0004020202020204" pitchFamily="34" charset="0"/>
                        </a:rPr>
                        <a:t>2024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b"/>
                      <a:r>
                        <a:rPr lang="en-US" sz="1800" b="1" i="0" u="sng" strike="noStrike" dirty="0">
                          <a:solidFill>
                            <a:srgbClr val="000000"/>
                          </a:solidFill>
                          <a:effectLst/>
                          <a:latin typeface="Aptos Narrow" panose="020B0004020202020204" pitchFamily="34" charset="0"/>
                        </a:rPr>
                        <a:t>2025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3886938670"/>
                  </a:ext>
                </a:extLst>
              </a:tr>
              <a:tr h="410007">
                <a:tc>
                  <a:txBody>
                    <a:bodyPr/>
                    <a:lstStyle/>
                    <a:p>
                      <a:pPr algn="l" fontAlgn="b"/>
                      <a:r>
                        <a:rPr lang="en-US" sz="1800" b="0" i="0" u="none" strike="noStrike" dirty="0">
                          <a:solidFill>
                            <a:srgbClr val="000000"/>
                          </a:solidFill>
                          <a:effectLst/>
                          <a:latin typeface="Aptos Narrow" panose="020B0004020202020204" pitchFamily="34" charset="0"/>
                        </a:rPr>
                        <a:t># Respondents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800" b="0" i="0" u="none" strike="noStrike" dirty="0">
                          <a:solidFill>
                            <a:schemeClr val="tx1"/>
                          </a:solidFill>
                          <a:effectLst/>
                          <a:latin typeface="Aptos Narrow" panose="020B0004020202020204" pitchFamily="34" charset="0"/>
                        </a:rPr>
                        <a:t>200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800" b="0" i="0" u="none" strike="noStrike" dirty="0">
                          <a:solidFill>
                            <a:schemeClr val="tx1"/>
                          </a:solidFill>
                          <a:effectLst/>
                          <a:latin typeface="Aptos Narrow" panose="020B0004020202020204" pitchFamily="34" charset="0"/>
                        </a:rPr>
                        <a:t>180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800" b="0" i="0" u="none" strike="noStrike" dirty="0">
                          <a:solidFill>
                            <a:schemeClr val="tx1"/>
                          </a:solidFill>
                          <a:effectLst/>
                          <a:latin typeface="Aptos Narrow" panose="020B0004020202020204" pitchFamily="34" charset="0"/>
                        </a:rPr>
                        <a:t>215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800" kern="1200" dirty="0">
                          <a:solidFill>
                            <a:schemeClr val="tx1"/>
                          </a:solidFill>
                          <a:effectLst/>
                          <a:latin typeface="+mn-lt"/>
                          <a:ea typeface="+mn-ea"/>
                          <a:cs typeface="+mn-cs"/>
                        </a:rPr>
                        <a:t>425</a:t>
                      </a:r>
                      <a:endParaRPr lang="en-US" sz="1800" b="0" i="0" u="none" strike="noStrike" dirty="0">
                        <a:solidFill>
                          <a:schemeClr val="tx1"/>
                        </a:solidFill>
                        <a:effectLst/>
                        <a:latin typeface="Aptos Narrow" panose="020B000402020202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800" kern="1200" dirty="0">
                          <a:solidFill>
                            <a:schemeClr val="tx1"/>
                          </a:solidFill>
                          <a:effectLst/>
                          <a:latin typeface="+mn-lt"/>
                          <a:ea typeface="+mn-ea"/>
                          <a:cs typeface="+mn-cs"/>
                        </a:rPr>
                        <a:t>520</a:t>
                      </a:r>
                      <a:endParaRPr lang="en-US" sz="1800" b="0" i="0" u="none" strike="noStrike" dirty="0">
                        <a:solidFill>
                          <a:schemeClr val="tx1"/>
                        </a:solidFill>
                        <a:effectLst/>
                        <a:latin typeface="Aptos Narrow" panose="020B000402020202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241954693"/>
                  </a:ext>
                </a:extLst>
              </a:tr>
            </a:tbl>
          </a:graphicData>
        </a:graphic>
      </p:graphicFrame>
      <p:sp>
        <p:nvSpPr>
          <p:cNvPr id="6" name="TextBox 5">
            <a:extLst>
              <a:ext uri="{FF2B5EF4-FFF2-40B4-BE49-F238E27FC236}">
                <a16:creationId xmlns:a16="http://schemas.microsoft.com/office/drawing/2014/main" id="{5C2A202F-8F61-5A57-5672-B7FDA55830EC}"/>
              </a:ext>
            </a:extLst>
          </p:cNvPr>
          <p:cNvSpPr txBox="1"/>
          <p:nvPr/>
        </p:nvSpPr>
        <p:spPr>
          <a:xfrm>
            <a:off x="2882664" y="4957161"/>
            <a:ext cx="6426672" cy="646331"/>
          </a:xfrm>
          <a:prstGeom prst="rect">
            <a:avLst/>
          </a:prstGeom>
          <a:noFill/>
        </p:spPr>
        <p:txBody>
          <a:bodyPr wrap="square">
            <a:spAutoFit/>
          </a:bodyPr>
          <a:lstStyle/>
          <a:p>
            <a:pPr algn="ctr" fontAlgn="b"/>
            <a:r>
              <a:rPr lang="en-US" sz="1800" b="1" i="0" u="none" strike="noStrike" dirty="0">
                <a:solidFill>
                  <a:srgbClr val="000000"/>
                </a:solidFill>
                <a:effectLst/>
                <a:latin typeface="Aptos Narrow" panose="020B0004020202020204" pitchFamily="34" charset="0"/>
              </a:rPr>
              <a:t>Sample Size for </a:t>
            </a:r>
            <a:r>
              <a:rPr lang="en-US" b="1" dirty="0">
                <a:solidFill>
                  <a:srgbClr val="000000"/>
                </a:solidFill>
                <a:latin typeface="Aptos Narrow" panose="020B0004020202020204" pitchFamily="34" charset="0"/>
              </a:rPr>
              <a:t>Total Workforce Solutions </a:t>
            </a:r>
            <a:r>
              <a:rPr lang="en-US" sz="1800" b="1" i="0" u="none" strike="noStrike" dirty="0">
                <a:solidFill>
                  <a:srgbClr val="000000"/>
                </a:solidFill>
                <a:effectLst/>
                <a:latin typeface="Aptos Narrow" panose="020B0004020202020204" pitchFamily="34" charset="0"/>
              </a:rPr>
              <a:t> Baker's Dozen Survey</a:t>
            </a:r>
          </a:p>
          <a:p>
            <a:pPr algn="ctr" fontAlgn="b"/>
            <a:r>
              <a:rPr lang="en-US" b="1" dirty="0">
                <a:solidFill>
                  <a:srgbClr val="000000"/>
                </a:solidFill>
                <a:latin typeface="Aptos Narrow" panose="020B0004020202020204" pitchFamily="34" charset="0"/>
              </a:rPr>
              <a:t>2021-2025</a:t>
            </a:r>
            <a:endParaRPr lang="en-US" sz="1800" b="1" i="0" u="none" strike="noStrike" dirty="0">
              <a:solidFill>
                <a:srgbClr val="000000"/>
              </a:solidFill>
              <a:effectLst/>
              <a:latin typeface="Aptos Narrow" panose="020B0004020202020204" pitchFamily="34" charset="0"/>
            </a:endParaRPr>
          </a:p>
        </p:txBody>
      </p:sp>
      <p:sp>
        <p:nvSpPr>
          <p:cNvPr id="9" name="TextBox 8">
            <a:extLst>
              <a:ext uri="{FF2B5EF4-FFF2-40B4-BE49-F238E27FC236}">
                <a16:creationId xmlns:a16="http://schemas.microsoft.com/office/drawing/2014/main" id="{58EE6969-9C2E-99FE-146D-B2F5DA436388}"/>
              </a:ext>
            </a:extLst>
          </p:cNvPr>
          <p:cNvSpPr txBox="1"/>
          <p:nvPr/>
        </p:nvSpPr>
        <p:spPr>
          <a:xfrm>
            <a:off x="78658" y="1413822"/>
            <a:ext cx="12044515" cy="3139321"/>
          </a:xfrm>
          <a:prstGeom prst="rect">
            <a:avLst/>
          </a:prstGeom>
          <a:noFill/>
        </p:spPr>
        <p:txBody>
          <a:bodyPr wrap="square">
            <a:spAutoFit/>
          </a:bodyPr>
          <a:lstStyle/>
          <a:p>
            <a:pPr marL="285750" indent="-285750">
              <a:buFont typeface="Arial" panose="020B0604020202020204" pitchFamily="34" charset="0"/>
              <a:buChar char="•"/>
            </a:pPr>
            <a:r>
              <a:rPr lang="en-US" sz="1800" dirty="0">
                <a:effectLst/>
                <a:latin typeface="Calibri" panose="020F0502020204030204" pitchFamily="34" charset="0"/>
                <a:ea typeface="MS Mincho" panose="02020609040205080304" pitchFamily="49" charset="-128"/>
                <a:cs typeface="Times New Roman" panose="02020603050405020304" pitchFamily="18" charset="0"/>
              </a:rPr>
              <a:t>The Total Workforce Solutions Baker’s Dozen </a:t>
            </a:r>
            <a:r>
              <a:rPr lang="en-US" dirty="0">
                <a:latin typeface="Calibri" panose="020F0502020204030204" pitchFamily="34" charset="0"/>
                <a:ea typeface="MS Mincho" panose="02020609040205080304" pitchFamily="49" charset="-128"/>
                <a:cs typeface="Times New Roman" panose="02020603050405020304" pitchFamily="18" charset="0"/>
              </a:rPr>
              <a:t>data is collected from RPO and MSP study findings, from a questionnaire addressing total workforce solutions. This data is segmented and consolidated. HRO Today distributed the links to 65 providers of either RPO or MSP services and to our own list of 1,500 RPO and MSP customers. </a:t>
            </a:r>
          </a:p>
          <a:p>
            <a:pPr marL="285750" indent="-285750">
              <a:buFont typeface="Arial" panose="020B0604020202020204" pitchFamily="34" charset="0"/>
              <a:buChar char="•"/>
            </a:pPr>
            <a:endParaRPr lang="en-US" sz="1800" dirty="0">
              <a:effectLst/>
              <a:latin typeface="Calibri" panose="020F0502020204030204" pitchFamily="34" charset="0"/>
              <a:ea typeface="MS Mincho" panose="02020609040205080304" pitchFamily="49" charset="-128"/>
              <a:cs typeface="Times New Roman" panose="02020603050405020304" pitchFamily="18" charset="0"/>
            </a:endParaRPr>
          </a:p>
          <a:p>
            <a:pPr marL="285750" indent="-285750">
              <a:buFont typeface="Arial" panose="020B0604020202020204" pitchFamily="34" charset="0"/>
              <a:buChar char="•"/>
            </a:pPr>
            <a:r>
              <a:rPr lang="en-US" dirty="0">
                <a:latin typeface="Calibri" panose="020F0502020204030204" pitchFamily="34" charset="0"/>
                <a:ea typeface="MS Mincho" panose="02020609040205080304" pitchFamily="49" charset="-128"/>
                <a:cs typeface="Times New Roman" panose="02020603050405020304" pitchFamily="18" charset="0"/>
              </a:rPr>
              <a:t>To qualify for the Total Workforce Solutions Baker’s Dozen, providers needed RPO and MSP clients that participated in 2025’s Baker’s Dozen process.</a:t>
            </a:r>
            <a:endParaRPr lang="en-US" dirty="0"/>
          </a:p>
          <a:p>
            <a:pPr marL="285750" indent="-285750">
              <a:buFont typeface="Arial" panose="020B0604020202020204" pitchFamily="34" charset="0"/>
              <a:buChar char="•"/>
            </a:pPr>
            <a:endParaRPr lang="en-US" sz="1800" dirty="0">
              <a:effectLst/>
              <a:latin typeface="Calibri" panose="020F0502020204030204" pitchFamily="34" charset="0"/>
              <a:ea typeface="MS Mincho" panose="02020609040205080304" pitchFamily="49" charset="-128"/>
              <a:cs typeface="Times New Roman" panose="02020603050405020304" pitchFamily="18" charset="0"/>
            </a:endParaRPr>
          </a:p>
          <a:p>
            <a:pPr marL="285750" indent="-285750">
              <a:buFont typeface="Arial" panose="020B0604020202020204" pitchFamily="34" charset="0"/>
              <a:buChar char="•"/>
            </a:pPr>
            <a:r>
              <a:rPr lang="en-US" sz="1800" dirty="0">
                <a:effectLst/>
                <a:latin typeface="Calibri" panose="020F0502020204030204" pitchFamily="34" charset="0"/>
                <a:ea typeface="MS Mincho" panose="02020609040205080304" pitchFamily="49" charset="-128"/>
                <a:cs typeface="Times New Roman" panose="02020603050405020304" pitchFamily="18" charset="0"/>
              </a:rPr>
              <a:t>The Baker’s </a:t>
            </a:r>
            <a:r>
              <a:rPr lang="en-US" dirty="0">
                <a:latin typeface="Calibri" panose="020F0502020204030204" pitchFamily="34" charset="0"/>
                <a:ea typeface="MS Mincho" panose="02020609040205080304" pitchFamily="49" charset="-128"/>
                <a:cs typeface="Times New Roman" panose="02020603050405020304" pitchFamily="18" charset="0"/>
              </a:rPr>
              <a:t>Dozen Total Workforce Solutions </a:t>
            </a:r>
            <a:r>
              <a:rPr lang="en-US" sz="1800" dirty="0">
                <a:effectLst/>
                <a:latin typeface="Calibri" panose="020F0502020204030204" pitchFamily="34" charset="0"/>
                <a:ea typeface="MS Mincho" panose="02020609040205080304" pitchFamily="49" charset="-128"/>
                <a:cs typeface="Times New Roman" panose="02020603050405020304" pitchFamily="18" charset="0"/>
              </a:rPr>
              <a:t>measures providers in three dimensions: breadth of services, size of deal, and quality of service. </a:t>
            </a:r>
          </a:p>
          <a:p>
            <a:endParaRPr lang="en-US" sz="1800" dirty="0">
              <a:effectLst/>
              <a:latin typeface="Calibri" panose="020F0502020204030204" pitchFamily="34" charset="0"/>
              <a:ea typeface="Calibri" panose="020F0502020204030204" pitchFamily="34" charset="0"/>
            </a:endParaRPr>
          </a:p>
          <a:p>
            <a:pPr marL="285750" indent="-285750">
              <a:buFont typeface="Arial" panose="020B0604020202020204" pitchFamily="34" charset="0"/>
              <a:buChar char="•"/>
            </a:pPr>
            <a:r>
              <a:rPr lang="en-US" sz="1800" dirty="0">
                <a:effectLst/>
                <a:latin typeface="Calibri" panose="020F0502020204030204" pitchFamily="34" charset="0"/>
                <a:ea typeface="Calibri" panose="020F0502020204030204" pitchFamily="34" charset="0"/>
              </a:rPr>
              <a:t>The ranking is completely based on customer feedback and quantitative rankings. </a:t>
            </a:r>
            <a:endParaRPr lang="en-US" sz="1800" dirty="0">
              <a:effectLst/>
              <a:latin typeface="Calibri" panose="020F0502020204030204" pitchFamily="34" charset="0"/>
              <a:ea typeface="MS Mincho" panose="02020609040205080304" pitchFamily="49" charset="-128"/>
              <a:cs typeface="Times New Roman" panose="02020603050405020304" pitchFamily="18" charset="0"/>
            </a:endParaRPr>
          </a:p>
        </p:txBody>
      </p:sp>
    </p:spTree>
    <p:extLst>
      <p:ext uri="{BB962C8B-B14F-4D97-AF65-F5344CB8AC3E}">
        <p14:creationId xmlns:p14="http://schemas.microsoft.com/office/powerpoint/2010/main" val="23332330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630092-8E0C-D0A7-6552-5BEAEE343DF3}"/>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F4196884-7FBC-1CB6-5B74-E2168021EE09}"/>
              </a:ext>
            </a:extLst>
          </p:cNvPr>
          <p:cNvSpPr txBox="1"/>
          <p:nvPr/>
        </p:nvSpPr>
        <p:spPr>
          <a:xfrm>
            <a:off x="449625" y="346604"/>
            <a:ext cx="6519734" cy="646331"/>
          </a:xfrm>
          <a:prstGeom prst="rect">
            <a:avLst/>
          </a:prstGeom>
          <a:noFill/>
        </p:spPr>
        <p:txBody>
          <a:bodyPr wrap="none" rtlCol="0">
            <a:spAutoFit/>
          </a:bodyPr>
          <a:lstStyle/>
          <a:p>
            <a:r>
              <a:rPr lang="en-US" sz="3600" dirty="0">
                <a:solidFill>
                  <a:schemeClr val="bg1"/>
                </a:solidFill>
              </a:rPr>
              <a:t>Total Workforce Solutions Users</a:t>
            </a:r>
          </a:p>
        </p:txBody>
      </p:sp>
      <p:sp>
        <p:nvSpPr>
          <p:cNvPr id="4" name="Text Box 4">
            <a:extLst>
              <a:ext uri="{FF2B5EF4-FFF2-40B4-BE49-F238E27FC236}">
                <a16:creationId xmlns:a16="http://schemas.microsoft.com/office/drawing/2014/main" id="{04942031-9161-6B86-5E4E-D14361424DF1}"/>
              </a:ext>
            </a:extLst>
          </p:cNvPr>
          <p:cNvSpPr txBox="1">
            <a:spLocks noChangeArrowheads="1"/>
          </p:cNvSpPr>
          <p:nvPr/>
        </p:nvSpPr>
        <p:spPr bwMode="auto">
          <a:xfrm>
            <a:off x="267128" y="1446867"/>
            <a:ext cx="11650894" cy="1457034"/>
          </a:xfrm>
          <a:prstGeom prst="rect">
            <a:avLst/>
          </a:prstGeom>
          <a:noFill/>
          <a:ln w="9525" algn="in">
            <a:noFill/>
            <a:miter lim="800000"/>
            <a:headEnd/>
            <a:tailEnd/>
          </a:ln>
          <a:effectLst/>
        </p:spPr>
        <p:txBody>
          <a:bodyPr vert="horz" wrap="square" lIns="24938" tIns="24938" rIns="24938" bIns="24938" numCol="1" anchor="t" anchorCtr="0" compatLnSpc="1">
            <a:prstTxWarp prst="textNoShape">
              <a:avLst/>
            </a:prstTxWarp>
          </a:bodyPr>
          <a:lstStyle/>
          <a:p>
            <a:pPr marL="285750" indent="-285750" defTabSz="623438" fontAlgn="base">
              <a:lnSpc>
                <a:spcPct val="125000"/>
              </a:lnSpc>
              <a:spcBef>
                <a:spcPct val="0"/>
              </a:spcBef>
              <a:spcAft>
                <a:spcPts val="273"/>
              </a:spcAft>
              <a:buFont typeface="Arial" panose="020B0604020202020204" pitchFamily="34" charset="0"/>
              <a:buChar char="•"/>
            </a:pPr>
            <a:r>
              <a:rPr lang="en-US" dirty="0">
                <a:solidFill>
                  <a:srgbClr val="000000"/>
                </a:solidFill>
                <a:latin typeface="Calibri" pitchFamily="34" charset="0"/>
                <a:cs typeface="Arial" pitchFamily="34" charset="0"/>
              </a:rPr>
              <a:t>HR practitioners were asked if they use the same provider for RPO and MSP to manage contingent labor. Levels have been consistent since 2024 as 38% of practitioners use the same provider for their RPO and MSP needs.</a:t>
            </a:r>
          </a:p>
        </p:txBody>
      </p:sp>
      <p:graphicFrame>
        <p:nvGraphicFramePr>
          <p:cNvPr id="5" name="Chart 4">
            <a:extLst>
              <a:ext uri="{FF2B5EF4-FFF2-40B4-BE49-F238E27FC236}">
                <a16:creationId xmlns:a16="http://schemas.microsoft.com/office/drawing/2014/main" id="{4DD84A63-D39B-ACC5-FC40-23B180AA13FF}"/>
              </a:ext>
            </a:extLst>
          </p:cNvPr>
          <p:cNvGraphicFramePr>
            <a:graphicFrameLocks/>
          </p:cNvGraphicFramePr>
          <p:nvPr>
            <p:extLst>
              <p:ext uri="{D42A27DB-BD31-4B8C-83A1-F6EECF244321}">
                <p14:modId xmlns:p14="http://schemas.microsoft.com/office/powerpoint/2010/main" val="2617766217"/>
              </p:ext>
            </p:extLst>
          </p:nvPr>
        </p:nvGraphicFramePr>
        <p:xfrm>
          <a:off x="1966452" y="2408902"/>
          <a:ext cx="8042300" cy="418772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5250716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9C95C3-286D-7A37-86A3-2A82076D1D61}"/>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F41C64BF-3C7D-8DB2-CA8C-C35472FA6575}"/>
              </a:ext>
            </a:extLst>
          </p:cNvPr>
          <p:cNvSpPr txBox="1"/>
          <p:nvPr/>
        </p:nvSpPr>
        <p:spPr>
          <a:xfrm>
            <a:off x="449625" y="346604"/>
            <a:ext cx="7622408" cy="646331"/>
          </a:xfrm>
          <a:prstGeom prst="rect">
            <a:avLst/>
          </a:prstGeom>
          <a:noFill/>
        </p:spPr>
        <p:txBody>
          <a:bodyPr wrap="none" rtlCol="0">
            <a:spAutoFit/>
          </a:bodyPr>
          <a:lstStyle/>
          <a:p>
            <a:r>
              <a:rPr lang="en-US" sz="3600" dirty="0">
                <a:solidFill>
                  <a:schemeClr val="bg1"/>
                </a:solidFill>
              </a:rPr>
              <a:t>Breadth of Service: Service Utilization</a:t>
            </a:r>
          </a:p>
        </p:txBody>
      </p:sp>
      <p:sp>
        <p:nvSpPr>
          <p:cNvPr id="4" name="Text Box 4">
            <a:extLst>
              <a:ext uri="{FF2B5EF4-FFF2-40B4-BE49-F238E27FC236}">
                <a16:creationId xmlns:a16="http://schemas.microsoft.com/office/drawing/2014/main" id="{47A541C7-9371-282F-7618-0AE8F320B86B}"/>
              </a:ext>
            </a:extLst>
          </p:cNvPr>
          <p:cNvSpPr txBox="1">
            <a:spLocks noChangeArrowheads="1"/>
          </p:cNvSpPr>
          <p:nvPr/>
        </p:nvSpPr>
        <p:spPr bwMode="auto">
          <a:xfrm>
            <a:off x="152444" y="1374933"/>
            <a:ext cx="11963355" cy="825897"/>
          </a:xfrm>
          <a:prstGeom prst="rect">
            <a:avLst/>
          </a:prstGeom>
          <a:noFill/>
          <a:ln w="9525" algn="in">
            <a:noFill/>
            <a:miter lim="800000"/>
            <a:headEnd/>
            <a:tailEnd/>
          </a:ln>
          <a:effectLst/>
        </p:spPr>
        <p:txBody>
          <a:bodyPr vert="horz" wrap="square" lIns="24938" tIns="24938" rIns="24938" bIns="24938" numCol="1" anchor="t" anchorCtr="0" compatLnSpc="1">
            <a:prstTxWarp prst="textNoShape">
              <a:avLst/>
            </a:prstTxWarp>
          </a:bodyPr>
          <a:lstStyle/>
          <a:p>
            <a:pPr marL="285750" indent="-285750" defTabSz="623438" fontAlgn="base">
              <a:lnSpc>
                <a:spcPct val="125000"/>
              </a:lnSpc>
              <a:spcBef>
                <a:spcPct val="0"/>
              </a:spcBef>
              <a:spcAft>
                <a:spcPts val="273"/>
              </a:spcAft>
              <a:buFont typeface="Arial" panose="020B0604020202020204" pitchFamily="34" charset="0"/>
              <a:buChar char="•"/>
            </a:pPr>
            <a:r>
              <a:rPr lang="en-US" dirty="0">
                <a:solidFill>
                  <a:srgbClr val="000000"/>
                </a:solidFill>
                <a:latin typeface="Calibri" pitchFamily="34" charset="0"/>
                <a:cs typeface="Arial" pitchFamily="34" charset="0"/>
              </a:rPr>
              <a:t>Sourcing, screening, and labor pool management have been the three most commonly used services since 2023. Interestingly, workforce reporting and analytics has not been in the top three services used since 2023.</a:t>
            </a:r>
          </a:p>
        </p:txBody>
      </p:sp>
      <p:graphicFrame>
        <p:nvGraphicFramePr>
          <p:cNvPr id="13" name="Chart 12">
            <a:extLst>
              <a:ext uri="{FF2B5EF4-FFF2-40B4-BE49-F238E27FC236}">
                <a16:creationId xmlns:a16="http://schemas.microsoft.com/office/drawing/2014/main" id="{943CF4D1-501C-19CF-4AF0-4F1E5131B7EC}"/>
              </a:ext>
            </a:extLst>
          </p:cNvPr>
          <p:cNvGraphicFramePr>
            <a:graphicFrameLocks/>
          </p:cNvGraphicFramePr>
          <p:nvPr>
            <p:extLst>
              <p:ext uri="{D42A27DB-BD31-4B8C-83A1-F6EECF244321}">
                <p14:modId xmlns:p14="http://schemas.microsoft.com/office/powerpoint/2010/main" val="3324978883"/>
              </p:ext>
            </p:extLst>
          </p:nvPr>
        </p:nvGraphicFramePr>
        <p:xfrm>
          <a:off x="2684145" y="2103120"/>
          <a:ext cx="6823710" cy="440827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9283336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071085-5003-5A70-A2C6-494883E93627}"/>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D53E9BEC-6D50-D60A-0B7F-7744320D848A}"/>
              </a:ext>
            </a:extLst>
          </p:cNvPr>
          <p:cNvSpPr txBox="1"/>
          <p:nvPr/>
        </p:nvSpPr>
        <p:spPr>
          <a:xfrm>
            <a:off x="440482" y="227732"/>
            <a:ext cx="10862540" cy="1077218"/>
          </a:xfrm>
          <a:prstGeom prst="rect">
            <a:avLst/>
          </a:prstGeom>
          <a:noFill/>
        </p:spPr>
        <p:txBody>
          <a:bodyPr wrap="square" rtlCol="0">
            <a:spAutoFit/>
          </a:bodyPr>
          <a:lstStyle/>
          <a:p>
            <a:r>
              <a:rPr lang="en-US" sz="3200">
                <a:solidFill>
                  <a:schemeClr val="bg1"/>
                </a:solidFill>
              </a:rPr>
              <a:t>When compared to separate RPO and MSP programs, my total workforce solutions program allows me to:</a:t>
            </a:r>
            <a:endParaRPr lang="en-US" sz="3200" dirty="0">
              <a:solidFill>
                <a:schemeClr val="bg1"/>
              </a:solidFill>
            </a:endParaRPr>
          </a:p>
        </p:txBody>
      </p:sp>
      <p:sp>
        <p:nvSpPr>
          <p:cNvPr id="4" name="Text Box 4">
            <a:extLst>
              <a:ext uri="{FF2B5EF4-FFF2-40B4-BE49-F238E27FC236}">
                <a16:creationId xmlns:a16="http://schemas.microsoft.com/office/drawing/2014/main" id="{277A02D3-3B88-5B3A-6FFF-50CF672B29E8}"/>
              </a:ext>
            </a:extLst>
          </p:cNvPr>
          <p:cNvSpPr txBox="1">
            <a:spLocks noChangeArrowheads="1"/>
          </p:cNvSpPr>
          <p:nvPr/>
        </p:nvSpPr>
        <p:spPr bwMode="auto">
          <a:xfrm>
            <a:off x="270553" y="1378269"/>
            <a:ext cx="11650894" cy="962036"/>
          </a:xfrm>
          <a:prstGeom prst="rect">
            <a:avLst/>
          </a:prstGeom>
          <a:noFill/>
          <a:ln w="9525" algn="in">
            <a:noFill/>
            <a:miter lim="800000"/>
            <a:headEnd/>
            <a:tailEnd/>
          </a:ln>
          <a:effectLst/>
        </p:spPr>
        <p:txBody>
          <a:bodyPr vert="horz" wrap="square" lIns="24938" tIns="24938" rIns="24938" bIns="24938" numCol="1" anchor="t" anchorCtr="0" compatLnSpc="1">
            <a:prstTxWarp prst="textNoShape">
              <a:avLst/>
            </a:prstTxWarp>
          </a:bodyPr>
          <a:lstStyle/>
          <a:p>
            <a:pPr marL="285750" indent="-285750" defTabSz="623438" fontAlgn="base">
              <a:lnSpc>
                <a:spcPct val="125000"/>
              </a:lnSpc>
              <a:spcBef>
                <a:spcPct val="0"/>
              </a:spcBef>
              <a:spcAft>
                <a:spcPts val="273"/>
              </a:spcAft>
              <a:buFont typeface="Arial" panose="020B0604020202020204" pitchFamily="34" charset="0"/>
              <a:buChar char="•"/>
            </a:pPr>
            <a:r>
              <a:rPr lang="en-US" i="1" dirty="0">
                <a:solidFill>
                  <a:srgbClr val="000000"/>
                </a:solidFill>
                <a:latin typeface="Calibri" pitchFamily="34" charset="0"/>
                <a:cs typeface="Arial" pitchFamily="34" charset="0"/>
              </a:rPr>
              <a:t>“When compared to separate RPO and MSP programs, my TWS solution allows me to” </a:t>
            </a:r>
            <a:r>
              <a:rPr lang="en-US" dirty="0">
                <a:solidFill>
                  <a:srgbClr val="000000"/>
                </a:solidFill>
                <a:latin typeface="Calibri" pitchFamily="34" charset="0"/>
                <a:cs typeface="Arial" pitchFamily="34" charset="0"/>
              </a:rPr>
              <a:t>is a method used to determine if TWS solutions are more effective than separate programs used. Agreement with the statements below has declined yearly since 2021 but is steady from 2024. </a:t>
            </a:r>
            <a:endParaRPr lang="en-US" i="1" dirty="0">
              <a:solidFill>
                <a:srgbClr val="000000"/>
              </a:solidFill>
              <a:latin typeface="Calibri" pitchFamily="34" charset="0"/>
              <a:cs typeface="Arial" pitchFamily="34" charset="0"/>
            </a:endParaRPr>
          </a:p>
        </p:txBody>
      </p:sp>
      <p:graphicFrame>
        <p:nvGraphicFramePr>
          <p:cNvPr id="15" name="Table 14">
            <a:extLst>
              <a:ext uri="{FF2B5EF4-FFF2-40B4-BE49-F238E27FC236}">
                <a16:creationId xmlns:a16="http://schemas.microsoft.com/office/drawing/2014/main" id="{DF9E7F35-0FCD-1200-E7CB-415810FBA931}"/>
              </a:ext>
            </a:extLst>
          </p:cNvPr>
          <p:cNvGraphicFramePr>
            <a:graphicFrameLocks noGrp="1"/>
          </p:cNvGraphicFramePr>
          <p:nvPr>
            <p:extLst>
              <p:ext uri="{D42A27DB-BD31-4B8C-83A1-F6EECF244321}">
                <p14:modId xmlns:p14="http://schemas.microsoft.com/office/powerpoint/2010/main" val="1312727843"/>
              </p:ext>
            </p:extLst>
          </p:nvPr>
        </p:nvGraphicFramePr>
        <p:xfrm>
          <a:off x="1043940" y="3185160"/>
          <a:ext cx="9364982" cy="2042160"/>
        </p:xfrm>
        <a:graphic>
          <a:graphicData uri="http://schemas.openxmlformats.org/drawingml/2006/table">
            <a:tbl>
              <a:tblPr>
                <a:tableStyleId>{5C22544A-7EE6-4342-B048-85BDC9FD1C3A}</a:tableStyleId>
              </a:tblPr>
              <a:tblGrid>
                <a:gridCol w="3610164">
                  <a:extLst>
                    <a:ext uri="{9D8B030D-6E8A-4147-A177-3AD203B41FA5}">
                      <a16:colId xmlns:a16="http://schemas.microsoft.com/office/drawing/2014/main" val="1433111723"/>
                    </a:ext>
                  </a:extLst>
                </a:gridCol>
                <a:gridCol w="2019546">
                  <a:extLst>
                    <a:ext uri="{9D8B030D-6E8A-4147-A177-3AD203B41FA5}">
                      <a16:colId xmlns:a16="http://schemas.microsoft.com/office/drawing/2014/main" val="1932588779"/>
                    </a:ext>
                  </a:extLst>
                </a:gridCol>
                <a:gridCol w="1161686">
                  <a:extLst>
                    <a:ext uri="{9D8B030D-6E8A-4147-A177-3AD203B41FA5}">
                      <a16:colId xmlns:a16="http://schemas.microsoft.com/office/drawing/2014/main" val="3788362304"/>
                    </a:ext>
                  </a:extLst>
                </a:gridCol>
                <a:gridCol w="857862">
                  <a:extLst>
                    <a:ext uri="{9D8B030D-6E8A-4147-A177-3AD203B41FA5}">
                      <a16:colId xmlns:a16="http://schemas.microsoft.com/office/drawing/2014/main" val="1347547749"/>
                    </a:ext>
                  </a:extLst>
                </a:gridCol>
                <a:gridCol w="857862">
                  <a:extLst>
                    <a:ext uri="{9D8B030D-6E8A-4147-A177-3AD203B41FA5}">
                      <a16:colId xmlns:a16="http://schemas.microsoft.com/office/drawing/2014/main" val="1739255154"/>
                    </a:ext>
                  </a:extLst>
                </a:gridCol>
                <a:gridCol w="857862">
                  <a:extLst>
                    <a:ext uri="{9D8B030D-6E8A-4147-A177-3AD203B41FA5}">
                      <a16:colId xmlns:a16="http://schemas.microsoft.com/office/drawing/2014/main" val="3815181245"/>
                    </a:ext>
                  </a:extLst>
                </a:gridCol>
              </a:tblGrid>
              <a:tr h="340360">
                <a:tc>
                  <a:txBody>
                    <a:bodyPr/>
                    <a:lstStyle/>
                    <a:p>
                      <a:pPr algn="l" fontAlgn="b">
                        <a:buNone/>
                      </a:pPr>
                      <a:r>
                        <a:rPr lang="en-US" sz="1400" u="none" strike="noStrike" dirty="0">
                          <a:effectLst/>
                        </a:rPr>
                        <a:t> </a:t>
                      </a:r>
                      <a:endParaRPr lang="en-US" sz="1400" b="0" i="0" u="none" strike="noStrike" dirty="0">
                        <a:solidFill>
                          <a:srgbClr val="000000"/>
                        </a:solidFill>
                        <a:effectLst/>
                        <a:latin typeface="Aptos Narrow" panose="020B0004020202020204" pitchFamily="34" charset="0"/>
                      </a:endParaRPr>
                    </a:p>
                  </a:txBody>
                  <a:tcPr marL="7620" marR="7620" marT="7620" marB="0" anchor="b">
                    <a:solidFill>
                      <a:schemeClr val="tx2">
                        <a:lumMod val="10000"/>
                        <a:lumOff val="90000"/>
                      </a:schemeClr>
                    </a:solidFill>
                  </a:tcPr>
                </a:tc>
                <a:tc>
                  <a:txBody>
                    <a:bodyPr/>
                    <a:lstStyle/>
                    <a:p>
                      <a:pPr algn="r" fontAlgn="b">
                        <a:buNone/>
                      </a:pPr>
                      <a:r>
                        <a:rPr lang="en-US" sz="1400" b="1" u="none" strike="noStrike" dirty="0">
                          <a:effectLst/>
                        </a:rPr>
                        <a:t>2021</a:t>
                      </a:r>
                      <a:endParaRPr lang="en-US" sz="1400" b="1" i="0" u="none" strike="noStrike" dirty="0">
                        <a:solidFill>
                          <a:srgbClr val="000000"/>
                        </a:solidFill>
                        <a:effectLst/>
                        <a:latin typeface="Aptos Narrow" panose="020B0004020202020204" pitchFamily="34" charset="0"/>
                      </a:endParaRPr>
                    </a:p>
                  </a:txBody>
                  <a:tcPr marL="7620" marR="7620" marT="7620" marB="0" anchor="b">
                    <a:solidFill>
                      <a:schemeClr val="tx2">
                        <a:lumMod val="10000"/>
                        <a:lumOff val="90000"/>
                      </a:schemeClr>
                    </a:solidFill>
                  </a:tcPr>
                </a:tc>
                <a:tc>
                  <a:txBody>
                    <a:bodyPr/>
                    <a:lstStyle/>
                    <a:p>
                      <a:pPr algn="r" fontAlgn="b">
                        <a:buNone/>
                      </a:pPr>
                      <a:r>
                        <a:rPr lang="en-US" sz="1400" b="1" u="none" strike="noStrike" dirty="0">
                          <a:effectLst/>
                        </a:rPr>
                        <a:t>2022</a:t>
                      </a:r>
                      <a:endParaRPr lang="en-US" sz="1400" b="1" i="0" u="none" strike="noStrike" dirty="0">
                        <a:solidFill>
                          <a:srgbClr val="000000"/>
                        </a:solidFill>
                        <a:effectLst/>
                        <a:latin typeface="Aptos Narrow" panose="020B0004020202020204" pitchFamily="34" charset="0"/>
                      </a:endParaRPr>
                    </a:p>
                  </a:txBody>
                  <a:tcPr marL="7620" marR="7620" marT="7620" marB="0" anchor="b">
                    <a:solidFill>
                      <a:schemeClr val="tx2">
                        <a:lumMod val="10000"/>
                        <a:lumOff val="90000"/>
                      </a:schemeClr>
                    </a:solidFill>
                  </a:tcPr>
                </a:tc>
                <a:tc>
                  <a:txBody>
                    <a:bodyPr/>
                    <a:lstStyle/>
                    <a:p>
                      <a:pPr algn="r" fontAlgn="b">
                        <a:buNone/>
                      </a:pPr>
                      <a:r>
                        <a:rPr lang="en-US" sz="1400" b="1" u="none" strike="noStrike" dirty="0">
                          <a:effectLst/>
                        </a:rPr>
                        <a:t>2023</a:t>
                      </a:r>
                      <a:endParaRPr lang="en-US" sz="1400" b="1" i="0" u="none" strike="noStrike" dirty="0">
                        <a:solidFill>
                          <a:srgbClr val="000000"/>
                        </a:solidFill>
                        <a:effectLst/>
                        <a:latin typeface="Aptos Narrow" panose="020B0004020202020204" pitchFamily="34" charset="0"/>
                      </a:endParaRPr>
                    </a:p>
                  </a:txBody>
                  <a:tcPr marL="7620" marR="7620" marT="7620" marB="0" anchor="b">
                    <a:solidFill>
                      <a:schemeClr val="tx2">
                        <a:lumMod val="10000"/>
                        <a:lumOff val="90000"/>
                      </a:schemeClr>
                    </a:solidFill>
                  </a:tcPr>
                </a:tc>
                <a:tc>
                  <a:txBody>
                    <a:bodyPr/>
                    <a:lstStyle/>
                    <a:p>
                      <a:pPr algn="r" fontAlgn="b">
                        <a:buNone/>
                      </a:pPr>
                      <a:r>
                        <a:rPr lang="en-US" sz="1400" b="1" u="none" strike="noStrike" dirty="0">
                          <a:effectLst/>
                        </a:rPr>
                        <a:t>2024</a:t>
                      </a:r>
                      <a:endParaRPr lang="en-US" sz="1400" b="1" i="0" u="none" strike="noStrike" dirty="0">
                        <a:solidFill>
                          <a:srgbClr val="000000"/>
                        </a:solidFill>
                        <a:effectLst/>
                        <a:latin typeface="Aptos Narrow" panose="020B0004020202020204" pitchFamily="34" charset="0"/>
                      </a:endParaRPr>
                    </a:p>
                  </a:txBody>
                  <a:tcPr marL="7620" marR="7620" marT="7620" marB="0" anchor="b">
                    <a:solidFill>
                      <a:schemeClr val="tx2">
                        <a:lumMod val="10000"/>
                        <a:lumOff val="90000"/>
                      </a:schemeClr>
                    </a:solidFill>
                  </a:tcPr>
                </a:tc>
                <a:tc>
                  <a:txBody>
                    <a:bodyPr/>
                    <a:lstStyle/>
                    <a:p>
                      <a:pPr algn="r" fontAlgn="b">
                        <a:buNone/>
                      </a:pPr>
                      <a:r>
                        <a:rPr lang="en-US" sz="1400" b="1" u="none" strike="noStrike" dirty="0">
                          <a:effectLst/>
                        </a:rPr>
                        <a:t>2025</a:t>
                      </a:r>
                      <a:endParaRPr lang="en-US" sz="1400" b="1" i="0" u="none" strike="noStrike" dirty="0">
                        <a:solidFill>
                          <a:srgbClr val="000000"/>
                        </a:solidFill>
                        <a:effectLst/>
                        <a:latin typeface="Aptos Narrow" panose="020B0004020202020204" pitchFamily="34" charset="0"/>
                      </a:endParaRPr>
                    </a:p>
                  </a:txBody>
                  <a:tcPr marL="7620" marR="7620" marT="7620" marB="0" anchor="b">
                    <a:solidFill>
                      <a:schemeClr val="tx2">
                        <a:lumMod val="10000"/>
                        <a:lumOff val="90000"/>
                      </a:schemeClr>
                    </a:solidFill>
                  </a:tcPr>
                </a:tc>
                <a:extLst>
                  <a:ext uri="{0D108BD9-81ED-4DB2-BD59-A6C34878D82A}">
                    <a16:rowId xmlns:a16="http://schemas.microsoft.com/office/drawing/2014/main" val="568968491"/>
                  </a:ext>
                </a:extLst>
              </a:tr>
              <a:tr h="340360">
                <a:tc>
                  <a:txBody>
                    <a:bodyPr/>
                    <a:lstStyle/>
                    <a:p>
                      <a:pPr algn="l" fontAlgn="b">
                        <a:buNone/>
                      </a:pPr>
                      <a:r>
                        <a:rPr lang="en-US" sz="1200" b="1" u="none" strike="noStrike" dirty="0">
                          <a:effectLst/>
                        </a:rPr>
                        <a:t>Make hires faster</a:t>
                      </a:r>
                      <a:endParaRPr lang="en-US" sz="1200" b="1" i="0" u="none" strike="noStrike" dirty="0">
                        <a:solidFill>
                          <a:srgbClr val="000000"/>
                        </a:solidFill>
                        <a:effectLst/>
                        <a:latin typeface="Calibri" panose="020F0502020204030204" pitchFamily="34" charset="0"/>
                      </a:endParaRPr>
                    </a:p>
                  </a:txBody>
                  <a:tcPr marL="7620" marR="7620" marT="7620" marB="0" anchor="b">
                    <a:noFill/>
                  </a:tcPr>
                </a:tc>
                <a:tc>
                  <a:txBody>
                    <a:bodyPr/>
                    <a:lstStyle/>
                    <a:p>
                      <a:pPr algn="r" fontAlgn="b">
                        <a:buNone/>
                      </a:pPr>
                      <a:r>
                        <a:rPr lang="en-US" sz="1400" u="none" strike="noStrike" dirty="0">
                          <a:effectLst/>
                        </a:rPr>
                        <a:t>39%</a:t>
                      </a:r>
                      <a:endParaRPr lang="en-US" sz="1400" b="0" i="0" u="none" strike="noStrike" dirty="0">
                        <a:solidFill>
                          <a:srgbClr val="000000"/>
                        </a:solidFill>
                        <a:effectLst/>
                        <a:latin typeface="Aptos Narrow" panose="020B0004020202020204" pitchFamily="34" charset="0"/>
                      </a:endParaRPr>
                    </a:p>
                  </a:txBody>
                  <a:tcPr marL="7620" marR="7620" marT="7620" marB="0" anchor="b">
                    <a:noFill/>
                  </a:tcPr>
                </a:tc>
                <a:tc>
                  <a:txBody>
                    <a:bodyPr/>
                    <a:lstStyle/>
                    <a:p>
                      <a:pPr algn="r" fontAlgn="b">
                        <a:buNone/>
                      </a:pPr>
                      <a:r>
                        <a:rPr lang="en-US" sz="1400" u="none" strike="noStrike" dirty="0">
                          <a:effectLst/>
                        </a:rPr>
                        <a:t>26%</a:t>
                      </a:r>
                      <a:endParaRPr lang="en-US" sz="1400" b="0" i="0" u="none" strike="noStrike" dirty="0">
                        <a:solidFill>
                          <a:srgbClr val="000000"/>
                        </a:solidFill>
                        <a:effectLst/>
                        <a:latin typeface="Aptos Narrow" panose="020B0004020202020204" pitchFamily="34" charset="0"/>
                      </a:endParaRPr>
                    </a:p>
                  </a:txBody>
                  <a:tcPr marL="7620" marR="7620" marT="7620" marB="0" anchor="b">
                    <a:noFill/>
                  </a:tcPr>
                </a:tc>
                <a:tc>
                  <a:txBody>
                    <a:bodyPr/>
                    <a:lstStyle/>
                    <a:p>
                      <a:pPr algn="r" fontAlgn="b">
                        <a:buNone/>
                      </a:pPr>
                      <a:r>
                        <a:rPr lang="en-US" sz="1400" u="none" strike="noStrike" dirty="0">
                          <a:effectLst/>
                        </a:rPr>
                        <a:t>32%</a:t>
                      </a:r>
                      <a:endParaRPr lang="en-US" sz="1400" b="0" i="0" u="none" strike="noStrike" dirty="0">
                        <a:solidFill>
                          <a:srgbClr val="000000"/>
                        </a:solidFill>
                        <a:effectLst/>
                        <a:latin typeface="Aptos Narrow" panose="020B0004020202020204" pitchFamily="34" charset="0"/>
                      </a:endParaRPr>
                    </a:p>
                  </a:txBody>
                  <a:tcPr marL="7620" marR="7620" marT="7620" marB="0" anchor="b">
                    <a:noFill/>
                  </a:tcPr>
                </a:tc>
                <a:tc>
                  <a:txBody>
                    <a:bodyPr/>
                    <a:lstStyle/>
                    <a:p>
                      <a:pPr algn="r" fontAlgn="b">
                        <a:buNone/>
                      </a:pPr>
                      <a:r>
                        <a:rPr lang="en-US" sz="1400" u="none" strike="noStrike" dirty="0">
                          <a:effectLst/>
                        </a:rPr>
                        <a:t>29%</a:t>
                      </a:r>
                      <a:endParaRPr lang="en-US" sz="1400" b="0" i="0" u="none" strike="noStrike" dirty="0">
                        <a:solidFill>
                          <a:srgbClr val="000000"/>
                        </a:solidFill>
                        <a:effectLst/>
                        <a:latin typeface="Aptos Narrow" panose="020B0004020202020204" pitchFamily="34" charset="0"/>
                      </a:endParaRPr>
                    </a:p>
                  </a:txBody>
                  <a:tcPr marL="7620" marR="7620" marT="7620" marB="0" anchor="b">
                    <a:noFill/>
                  </a:tcPr>
                </a:tc>
                <a:tc>
                  <a:txBody>
                    <a:bodyPr/>
                    <a:lstStyle/>
                    <a:p>
                      <a:pPr algn="r" fontAlgn="b">
                        <a:buNone/>
                      </a:pPr>
                      <a:r>
                        <a:rPr lang="en-US" sz="1400" u="none" strike="noStrike" dirty="0">
                          <a:effectLst/>
                        </a:rPr>
                        <a:t>29%</a:t>
                      </a:r>
                      <a:endParaRPr lang="en-US" sz="1400" b="0" i="0" u="none" strike="noStrike" dirty="0">
                        <a:solidFill>
                          <a:srgbClr val="000000"/>
                        </a:solidFill>
                        <a:effectLst/>
                        <a:latin typeface="Aptos Narrow" panose="020B0004020202020204" pitchFamily="34" charset="0"/>
                      </a:endParaRPr>
                    </a:p>
                  </a:txBody>
                  <a:tcPr marL="7620" marR="7620" marT="7620" marB="0" anchor="b">
                    <a:noFill/>
                  </a:tcPr>
                </a:tc>
                <a:extLst>
                  <a:ext uri="{0D108BD9-81ED-4DB2-BD59-A6C34878D82A}">
                    <a16:rowId xmlns:a16="http://schemas.microsoft.com/office/drawing/2014/main" val="3338213109"/>
                  </a:ext>
                </a:extLst>
              </a:tr>
              <a:tr h="340360">
                <a:tc>
                  <a:txBody>
                    <a:bodyPr/>
                    <a:lstStyle/>
                    <a:p>
                      <a:pPr algn="l" fontAlgn="b">
                        <a:buNone/>
                      </a:pPr>
                      <a:r>
                        <a:rPr lang="en-US" sz="1200" b="1" u="none" strike="noStrike" dirty="0">
                          <a:effectLst/>
                        </a:rPr>
                        <a:t>Build better talent pipelines and pools</a:t>
                      </a:r>
                      <a:endParaRPr lang="en-US" sz="1200" b="1" i="0" u="none" strike="noStrike" dirty="0">
                        <a:solidFill>
                          <a:srgbClr val="000000"/>
                        </a:solidFill>
                        <a:effectLst/>
                        <a:latin typeface="Calibri" panose="020F0502020204030204" pitchFamily="34" charset="0"/>
                      </a:endParaRPr>
                    </a:p>
                  </a:txBody>
                  <a:tcPr marL="7620" marR="7620" marT="7620" marB="0" anchor="b"/>
                </a:tc>
                <a:tc>
                  <a:txBody>
                    <a:bodyPr/>
                    <a:lstStyle/>
                    <a:p>
                      <a:pPr algn="r" fontAlgn="b">
                        <a:buNone/>
                      </a:pPr>
                      <a:r>
                        <a:rPr lang="en-US" sz="1400" u="none" strike="noStrike" dirty="0">
                          <a:effectLst/>
                        </a:rPr>
                        <a:t>40%</a:t>
                      </a:r>
                      <a:endParaRPr lang="en-US" sz="1400" b="0" i="0" u="none" strike="noStrike" dirty="0">
                        <a:solidFill>
                          <a:srgbClr val="000000"/>
                        </a:solidFill>
                        <a:effectLst/>
                        <a:latin typeface="Aptos Narrow" panose="020B0004020202020204" pitchFamily="34" charset="0"/>
                      </a:endParaRPr>
                    </a:p>
                  </a:txBody>
                  <a:tcPr marL="7620" marR="7620" marT="7620" marB="0" anchor="b"/>
                </a:tc>
                <a:tc>
                  <a:txBody>
                    <a:bodyPr/>
                    <a:lstStyle/>
                    <a:p>
                      <a:pPr algn="r" fontAlgn="b">
                        <a:buNone/>
                      </a:pPr>
                      <a:r>
                        <a:rPr lang="en-US" sz="1400" u="none" strike="noStrike">
                          <a:effectLst/>
                        </a:rPr>
                        <a:t>27%</a:t>
                      </a:r>
                      <a:endParaRPr lang="en-US" sz="1400" b="0" i="0" u="none" strike="noStrike">
                        <a:solidFill>
                          <a:srgbClr val="000000"/>
                        </a:solidFill>
                        <a:effectLst/>
                        <a:latin typeface="Aptos Narrow" panose="020B0004020202020204" pitchFamily="34" charset="0"/>
                      </a:endParaRPr>
                    </a:p>
                  </a:txBody>
                  <a:tcPr marL="7620" marR="7620" marT="7620" marB="0" anchor="b"/>
                </a:tc>
                <a:tc>
                  <a:txBody>
                    <a:bodyPr/>
                    <a:lstStyle/>
                    <a:p>
                      <a:pPr algn="r" fontAlgn="b">
                        <a:buNone/>
                      </a:pPr>
                      <a:r>
                        <a:rPr lang="en-US" sz="1400" u="none" strike="noStrike">
                          <a:effectLst/>
                        </a:rPr>
                        <a:t>30%</a:t>
                      </a:r>
                      <a:endParaRPr lang="en-US" sz="1400" b="0" i="0" u="none" strike="noStrike">
                        <a:solidFill>
                          <a:srgbClr val="000000"/>
                        </a:solidFill>
                        <a:effectLst/>
                        <a:latin typeface="Aptos Narrow" panose="020B0004020202020204" pitchFamily="34" charset="0"/>
                      </a:endParaRPr>
                    </a:p>
                  </a:txBody>
                  <a:tcPr marL="7620" marR="7620" marT="7620" marB="0" anchor="b"/>
                </a:tc>
                <a:tc>
                  <a:txBody>
                    <a:bodyPr/>
                    <a:lstStyle/>
                    <a:p>
                      <a:pPr algn="r" fontAlgn="b">
                        <a:buNone/>
                      </a:pPr>
                      <a:r>
                        <a:rPr lang="en-US" sz="1400" u="none" strike="noStrike">
                          <a:effectLst/>
                        </a:rPr>
                        <a:t>27%</a:t>
                      </a:r>
                      <a:endParaRPr lang="en-US" sz="1400" b="0" i="0" u="none" strike="noStrike">
                        <a:solidFill>
                          <a:srgbClr val="000000"/>
                        </a:solidFill>
                        <a:effectLst/>
                        <a:latin typeface="Aptos Narrow" panose="020B0004020202020204" pitchFamily="34" charset="0"/>
                      </a:endParaRPr>
                    </a:p>
                  </a:txBody>
                  <a:tcPr marL="7620" marR="7620" marT="7620" marB="0" anchor="b"/>
                </a:tc>
                <a:tc>
                  <a:txBody>
                    <a:bodyPr/>
                    <a:lstStyle/>
                    <a:p>
                      <a:pPr algn="r" fontAlgn="b">
                        <a:buNone/>
                      </a:pPr>
                      <a:r>
                        <a:rPr lang="en-US" sz="1400" u="none" strike="noStrike">
                          <a:effectLst/>
                        </a:rPr>
                        <a:t>23%</a:t>
                      </a:r>
                      <a:endParaRPr lang="en-US" sz="1400" b="0" i="0" u="none" strike="noStrike">
                        <a:solidFill>
                          <a:srgbClr val="000000"/>
                        </a:solidFill>
                        <a:effectLst/>
                        <a:latin typeface="Aptos Narrow" panose="020B0004020202020204" pitchFamily="34" charset="0"/>
                      </a:endParaRPr>
                    </a:p>
                  </a:txBody>
                  <a:tcPr marL="7620" marR="7620" marT="7620" marB="0" anchor="b"/>
                </a:tc>
                <a:extLst>
                  <a:ext uri="{0D108BD9-81ED-4DB2-BD59-A6C34878D82A}">
                    <a16:rowId xmlns:a16="http://schemas.microsoft.com/office/drawing/2014/main" val="1419966870"/>
                  </a:ext>
                </a:extLst>
              </a:tr>
              <a:tr h="340360">
                <a:tc>
                  <a:txBody>
                    <a:bodyPr/>
                    <a:lstStyle/>
                    <a:p>
                      <a:pPr algn="l" fontAlgn="b">
                        <a:buNone/>
                      </a:pPr>
                      <a:r>
                        <a:rPr lang="en-US" sz="1200" b="1" u="none" strike="noStrike" dirty="0">
                          <a:effectLst/>
                        </a:rPr>
                        <a:t>Greater flexibility in hiring and contracting</a:t>
                      </a:r>
                      <a:endParaRPr lang="en-US" sz="1200" b="1" i="0" u="none" strike="noStrike" dirty="0">
                        <a:solidFill>
                          <a:srgbClr val="000000"/>
                        </a:solidFill>
                        <a:effectLst/>
                        <a:latin typeface="Calibri" panose="020F0502020204030204" pitchFamily="34" charset="0"/>
                      </a:endParaRPr>
                    </a:p>
                  </a:txBody>
                  <a:tcPr marL="7620" marR="7620" marT="7620" marB="0" anchor="b">
                    <a:noFill/>
                  </a:tcPr>
                </a:tc>
                <a:tc>
                  <a:txBody>
                    <a:bodyPr/>
                    <a:lstStyle/>
                    <a:p>
                      <a:pPr algn="r" fontAlgn="b">
                        <a:buNone/>
                      </a:pPr>
                      <a:r>
                        <a:rPr lang="en-US" sz="1400" u="none" strike="noStrike" dirty="0">
                          <a:effectLst/>
                        </a:rPr>
                        <a:t>32%</a:t>
                      </a:r>
                      <a:endParaRPr lang="en-US" sz="1400" b="0" i="0" u="none" strike="noStrike" dirty="0">
                        <a:solidFill>
                          <a:srgbClr val="000000"/>
                        </a:solidFill>
                        <a:effectLst/>
                        <a:latin typeface="Aptos Narrow" panose="020B0004020202020204" pitchFamily="34" charset="0"/>
                      </a:endParaRPr>
                    </a:p>
                  </a:txBody>
                  <a:tcPr marL="7620" marR="7620" marT="7620" marB="0" anchor="b">
                    <a:noFill/>
                  </a:tcPr>
                </a:tc>
                <a:tc>
                  <a:txBody>
                    <a:bodyPr/>
                    <a:lstStyle/>
                    <a:p>
                      <a:pPr algn="r" fontAlgn="b">
                        <a:buNone/>
                      </a:pPr>
                      <a:r>
                        <a:rPr lang="en-US" sz="1400" u="none" strike="noStrike" dirty="0">
                          <a:effectLst/>
                        </a:rPr>
                        <a:t>20%</a:t>
                      </a:r>
                      <a:endParaRPr lang="en-US" sz="1400" b="0" i="0" u="none" strike="noStrike" dirty="0">
                        <a:solidFill>
                          <a:srgbClr val="000000"/>
                        </a:solidFill>
                        <a:effectLst/>
                        <a:latin typeface="Aptos Narrow" panose="020B0004020202020204" pitchFamily="34" charset="0"/>
                      </a:endParaRPr>
                    </a:p>
                  </a:txBody>
                  <a:tcPr marL="7620" marR="7620" marT="7620" marB="0" anchor="b">
                    <a:noFill/>
                  </a:tcPr>
                </a:tc>
                <a:tc>
                  <a:txBody>
                    <a:bodyPr/>
                    <a:lstStyle/>
                    <a:p>
                      <a:pPr algn="r" fontAlgn="b">
                        <a:buNone/>
                      </a:pPr>
                      <a:r>
                        <a:rPr lang="en-US" sz="1400" u="none" strike="noStrike" dirty="0">
                          <a:effectLst/>
                        </a:rPr>
                        <a:t>26%</a:t>
                      </a:r>
                      <a:endParaRPr lang="en-US" sz="1400" b="0" i="0" u="none" strike="noStrike" dirty="0">
                        <a:solidFill>
                          <a:srgbClr val="000000"/>
                        </a:solidFill>
                        <a:effectLst/>
                        <a:latin typeface="Aptos Narrow" panose="020B0004020202020204" pitchFamily="34" charset="0"/>
                      </a:endParaRPr>
                    </a:p>
                  </a:txBody>
                  <a:tcPr marL="7620" marR="7620" marT="7620" marB="0" anchor="b">
                    <a:noFill/>
                  </a:tcPr>
                </a:tc>
                <a:tc>
                  <a:txBody>
                    <a:bodyPr/>
                    <a:lstStyle/>
                    <a:p>
                      <a:pPr algn="r" fontAlgn="b">
                        <a:buNone/>
                      </a:pPr>
                      <a:r>
                        <a:rPr lang="en-US" sz="1400" u="none" strike="noStrike" dirty="0">
                          <a:effectLst/>
                        </a:rPr>
                        <a:t>23%</a:t>
                      </a:r>
                      <a:endParaRPr lang="en-US" sz="1400" b="0" i="0" u="none" strike="noStrike" dirty="0">
                        <a:solidFill>
                          <a:srgbClr val="000000"/>
                        </a:solidFill>
                        <a:effectLst/>
                        <a:latin typeface="Aptos Narrow" panose="020B0004020202020204" pitchFamily="34" charset="0"/>
                      </a:endParaRPr>
                    </a:p>
                  </a:txBody>
                  <a:tcPr marL="7620" marR="7620" marT="7620" marB="0" anchor="b">
                    <a:noFill/>
                  </a:tcPr>
                </a:tc>
                <a:tc>
                  <a:txBody>
                    <a:bodyPr/>
                    <a:lstStyle/>
                    <a:p>
                      <a:pPr algn="r" fontAlgn="b">
                        <a:buNone/>
                      </a:pPr>
                      <a:r>
                        <a:rPr lang="en-US" sz="1400" u="none" strike="noStrike" dirty="0">
                          <a:effectLst/>
                        </a:rPr>
                        <a:t>22%</a:t>
                      </a:r>
                      <a:endParaRPr lang="en-US" sz="1400" b="0" i="0" u="none" strike="noStrike" dirty="0">
                        <a:solidFill>
                          <a:srgbClr val="000000"/>
                        </a:solidFill>
                        <a:effectLst/>
                        <a:latin typeface="Aptos Narrow" panose="020B0004020202020204" pitchFamily="34" charset="0"/>
                      </a:endParaRPr>
                    </a:p>
                  </a:txBody>
                  <a:tcPr marL="7620" marR="7620" marT="7620" marB="0" anchor="b">
                    <a:noFill/>
                  </a:tcPr>
                </a:tc>
                <a:extLst>
                  <a:ext uri="{0D108BD9-81ED-4DB2-BD59-A6C34878D82A}">
                    <a16:rowId xmlns:a16="http://schemas.microsoft.com/office/drawing/2014/main" val="663461371"/>
                  </a:ext>
                </a:extLst>
              </a:tr>
              <a:tr h="340360">
                <a:tc>
                  <a:txBody>
                    <a:bodyPr/>
                    <a:lstStyle/>
                    <a:p>
                      <a:pPr algn="l" fontAlgn="b">
                        <a:buNone/>
                      </a:pPr>
                      <a:r>
                        <a:rPr lang="en-US" sz="1200" b="1" u="none" strike="noStrike" dirty="0">
                          <a:effectLst/>
                        </a:rPr>
                        <a:t>Make hires with better quality</a:t>
                      </a:r>
                      <a:endParaRPr lang="en-US" sz="1200" b="1" i="0" u="none" strike="noStrike" dirty="0">
                        <a:solidFill>
                          <a:srgbClr val="000000"/>
                        </a:solidFill>
                        <a:effectLst/>
                        <a:latin typeface="Calibri" panose="020F0502020204030204" pitchFamily="34" charset="0"/>
                      </a:endParaRPr>
                    </a:p>
                  </a:txBody>
                  <a:tcPr marL="7620" marR="7620" marT="7620" marB="0" anchor="b"/>
                </a:tc>
                <a:tc>
                  <a:txBody>
                    <a:bodyPr/>
                    <a:lstStyle/>
                    <a:p>
                      <a:pPr algn="r" fontAlgn="b">
                        <a:buNone/>
                      </a:pPr>
                      <a:r>
                        <a:rPr lang="en-US" sz="1400" u="none" strike="noStrike">
                          <a:effectLst/>
                        </a:rPr>
                        <a:t>37%</a:t>
                      </a:r>
                      <a:endParaRPr lang="en-US" sz="1400" b="0" i="0" u="none" strike="noStrike">
                        <a:solidFill>
                          <a:srgbClr val="000000"/>
                        </a:solidFill>
                        <a:effectLst/>
                        <a:latin typeface="Aptos Narrow" panose="020B0004020202020204" pitchFamily="34" charset="0"/>
                      </a:endParaRPr>
                    </a:p>
                  </a:txBody>
                  <a:tcPr marL="7620" marR="7620" marT="7620" marB="0" anchor="b"/>
                </a:tc>
                <a:tc>
                  <a:txBody>
                    <a:bodyPr/>
                    <a:lstStyle/>
                    <a:p>
                      <a:pPr algn="r" fontAlgn="b">
                        <a:buNone/>
                      </a:pPr>
                      <a:r>
                        <a:rPr lang="en-US" sz="1400" u="none" strike="noStrike">
                          <a:effectLst/>
                        </a:rPr>
                        <a:t>23%</a:t>
                      </a:r>
                      <a:endParaRPr lang="en-US" sz="1400" b="0" i="0" u="none" strike="noStrike">
                        <a:solidFill>
                          <a:srgbClr val="000000"/>
                        </a:solidFill>
                        <a:effectLst/>
                        <a:latin typeface="Aptos Narrow" panose="020B0004020202020204" pitchFamily="34" charset="0"/>
                      </a:endParaRPr>
                    </a:p>
                  </a:txBody>
                  <a:tcPr marL="7620" marR="7620" marT="7620" marB="0" anchor="b"/>
                </a:tc>
                <a:tc>
                  <a:txBody>
                    <a:bodyPr/>
                    <a:lstStyle/>
                    <a:p>
                      <a:pPr algn="r" fontAlgn="b">
                        <a:buNone/>
                      </a:pPr>
                      <a:r>
                        <a:rPr lang="en-US" sz="1400" u="none" strike="noStrike">
                          <a:effectLst/>
                        </a:rPr>
                        <a:t>26%</a:t>
                      </a:r>
                      <a:endParaRPr lang="en-US" sz="1400" b="0" i="0" u="none" strike="noStrike">
                        <a:solidFill>
                          <a:srgbClr val="000000"/>
                        </a:solidFill>
                        <a:effectLst/>
                        <a:latin typeface="Aptos Narrow" panose="020B0004020202020204" pitchFamily="34" charset="0"/>
                      </a:endParaRPr>
                    </a:p>
                  </a:txBody>
                  <a:tcPr marL="7620" marR="7620" marT="7620" marB="0" anchor="b"/>
                </a:tc>
                <a:tc>
                  <a:txBody>
                    <a:bodyPr/>
                    <a:lstStyle/>
                    <a:p>
                      <a:pPr algn="r" fontAlgn="b">
                        <a:buNone/>
                      </a:pPr>
                      <a:r>
                        <a:rPr lang="en-US" sz="1400" u="none" strike="noStrike" dirty="0">
                          <a:effectLst/>
                        </a:rPr>
                        <a:t>24%</a:t>
                      </a:r>
                      <a:endParaRPr lang="en-US" sz="1400" b="0" i="0" u="none" strike="noStrike" dirty="0">
                        <a:solidFill>
                          <a:srgbClr val="000000"/>
                        </a:solidFill>
                        <a:effectLst/>
                        <a:latin typeface="Aptos Narrow" panose="020B0004020202020204" pitchFamily="34" charset="0"/>
                      </a:endParaRPr>
                    </a:p>
                  </a:txBody>
                  <a:tcPr marL="7620" marR="7620" marT="7620" marB="0" anchor="b"/>
                </a:tc>
                <a:tc>
                  <a:txBody>
                    <a:bodyPr/>
                    <a:lstStyle/>
                    <a:p>
                      <a:pPr algn="r" fontAlgn="b">
                        <a:buNone/>
                      </a:pPr>
                      <a:r>
                        <a:rPr lang="en-US" sz="1400" u="none" strike="noStrike">
                          <a:effectLst/>
                        </a:rPr>
                        <a:t>22%</a:t>
                      </a:r>
                      <a:endParaRPr lang="en-US" sz="1400" b="0" i="0" u="none" strike="noStrike">
                        <a:solidFill>
                          <a:srgbClr val="000000"/>
                        </a:solidFill>
                        <a:effectLst/>
                        <a:latin typeface="Aptos Narrow" panose="020B0004020202020204" pitchFamily="34" charset="0"/>
                      </a:endParaRPr>
                    </a:p>
                  </a:txBody>
                  <a:tcPr marL="7620" marR="7620" marT="7620" marB="0" anchor="b"/>
                </a:tc>
                <a:extLst>
                  <a:ext uri="{0D108BD9-81ED-4DB2-BD59-A6C34878D82A}">
                    <a16:rowId xmlns:a16="http://schemas.microsoft.com/office/drawing/2014/main" val="3654166326"/>
                  </a:ext>
                </a:extLst>
              </a:tr>
              <a:tr h="340360">
                <a:tc>
                  <a:txBody>
                    <a:bodyPr/>
                    <a:lstStyle/>
                    <a:p>
                      <a:pPr algn="l" fontAlgn="b">
                        <a:buNone/>
                      </a:pPr>
                      <a:r>
                        <a:rPr lang="en-US" sz="1200" b="1" u="none" strike="noStrike" dirty="0">
                          <a:effectLst/>
                        </a:rPr>
                        <a:t>Obtain higher productivity levels</a:t>
                      </a:r>
                      <a:endParaRPr lang="en-US" sz="1200" b="1" i="0" u="none" strike="noStrike" dirty="0">
                        <a:solidFill>
                          <a:srgbClr val="000000"/>
                        </a:solidFill>
                        <a:effectLst/>
                        <a:latin typeface="Calibri" panose="020F0502020204030204" pitchFamily="34" charset="0"/>
                      </a:endParaRPr>
                    </a:p>
                  </a:txBody>
                  <a:tcPr marL="7620" marR="7620" marT="7620" marB="0" anchor="b">
                    <a:noFill/>
                  </a:tcPr>
                </a:tc>
                <a:tc>
                  <a:txBody>
                    <a:bodyPr/>
                    <a:lstStyle/>
                    <a:p>
                      <a:pPr algn="r" fontAlgn="b">
                        <a:buNone/>
                      </a:pPr>
                      <a:r>
                        <a:rPr lang="en-US" sz="1400" u="none" strike="noStrike" dirty="0">
                          <a:effectLst/>
                        </a:rPr>
                        <a:t>28%</a:t>
                      </a:r>
                      <a:endParaRPr lang="en-US" sz="1400" b="0" i="0" u="none" strike="noStrike" dirty="0">
                        <a:solidFill>
                          <a:srgbClr val="000000"/>
                        </a:solidFill>
                        <a:effectLst/>
                        <a:latin typeface="Aptos Narrow" panose="020B0004020202020204" pitchFamily="34" charset="0"/>
                      </a:endParaRPr>
                    </a:p>
                  </a:txBody>
                  <a:tcPr marL="7620" marR="7620" marT="7620" marB="0" anchor="b">
                    <a:noFill/>
                  </a:tcPr>
                </a:tc>
                <a:tc>
                  <a:txBody>
                    <a:bodyPr/>
                    <a:lstStyle/>
                    <a:p>
                      <a:pPr algn="r" fontAlgn="b">
                        <a:buNone/>
                      </a:pPr>
                      <a:r>
                        <a:rPr lang="en-US" sz="1400" u="none" strike="noStrike" dirty="0">
                          <a:effectLst/>
                        </a:rPr>
                        <a:t>22%</a:t>
                      </a:r>
                      <a:endParaRPr lang="en-US" sz="1400" b="0" i="0" u="none" strike="noStrike" dirty="0">
                        <a:solidFill>
                          <a:srgbClr val="000000"/>
                        </a:solidFill>
                        <a:effectLst/>
                        <a:latin typeface="Aptos Narrow" panose="020B0004020202020204" pitchFamily="34" charset="0"/>
                      </a:endParaRPr>
                    </a:p>
                  </a:txBody>
                  <a:tcPr marL="7620" marR="7620" marT="7620" marB="0" anchor="b">
                    <a:noFill/>
                  </a:tcPr>
                </a:tc>
                <a:tc>
                  <a:txBody>
                    <a:bodyPr/>
                    <a:lstStyle/>
                    <a:p>
                      <a:pPr algn="r" fontAlgn="b">
                        <a:buNone/>
                      </a:pPr>
                      <a:r>
                        <a:rPr lang="en-US" sz="1400" u="none" strike="noStrike" dirty="0">
                          <a:effectLst/>
                        </a:rPr>
                        <a:t>24%</a:t>
                      </a:r>
                      <a:endParaRPr lang="en-US" sz="1400" b="0" i="0" u="none" strike="noStrike" dirty="0">
                        <a:solidFill>
                          <a:srgbClr val="000000"/>
                        </a:solidFill>
                        <a:effectLst/>
                        <a:latin typeface="Aptos Narrow" panose="020B0004020202020204" pitchFamily="34" charset="0"/>
                      </a:endParaRPr>
                    </a:p>
                  </a:txBody>
                  <a:tcPr marL="7620" marR="7620" marT="7620" marB="0" anchor="b">
                    <a:noFill/>
                  </a:tcPr>
                </a:tc>
                <a:tc>
                  <a:txBody>
                    <a:bodyPr/>
                    <a:lstStyle/>
                    <a:p>
                      <a:pPr algn="r" fontAlgn="b">
                        <a:buNone/>
                      </a:pPr>
                      <a:r>
                        <a:rPr lang="en-US" sz="1400" u="none" strike="noStrike" dirty="0">
                          <a:effectLst/>
                        </a:rPr>
                        <a:t>21%</a:t>
                      </a:r>
                      <a:endParaRPr lang="en-US" sz="1400" b="0" i="0" u="none" strike="noStrike" dirty="0">
                        <a:solidFill>
                          <a:srgbClr val="000000"/>
                        </a:solidFill>
                        <a:effectLst/>
                        <a:latin typeface="Aptos Narrow" panose="020B0004020202020204" pitchFamily="34" charset="0"/>
                      </a:endParaRPr>
                    </a:p>
                  </a:txBody>
                  <a:tcPr marL="7620" marR="7620" marT="7620" marB="0" anchor="b">
                    <a:noFill/>
                  </a:tcPr>
                </a:tc>
                <a:tc>
                  <a:txBody>
                    <a:bodyPr/>
                    <a:lstStyle/>
                    <a:p>
                      <a:pPr algn="r" fontAlgn="b">
                        <a:buNone/>
                      </a:pPr>
                      <a:r>
                        <a:rPr lang="en-US" sz="1400" u="none" strike="noStrike" dirty="0">
                          <a:effectLst/>
                        </a:rPr>
                        <a:t>20%</a:t>
                      </a:r>
                      <a:endParaRPr lang="en-US" sz="1400" b="0" i="0" u="none" strike="noStrike" dirty="0">
                        <a:solidFill>
                          <a:srgbClr val="000000"/>
                        </a:solidFill>
                        <a:effectLst/>
                        <a:latin typeface="Aptos Narrow" panose="020B0004020202020204" pitchFamily="34" charset="0"/>
                      </a:endParaRPr>
                    </a:p>
                  </a:txBody>
                  <a:tcPr marL="7620" marR="7620" marT="7620" marB="0" anchor="b">
                    <a:noFill/>
                  </a:tcPr>
                </a:tc>
                <a:extLst>
                  <a:ext uri="{0D108BD9-81ED-4DB2-BD59-A6C34878D82A}">
                    <a16:rowId xmlns:a16="http://schemas.microsoft.com/office/drawing/2014/main" val="4201770747"/>
                  </a:ext>
                </a:extLst>
              </a:tr>
            </a:tbl>
          </a:graphicData>
        </a:graphic>
      </p:graphicFrame>
    </p:spTree>
    <p:extLst>
      <p:ext uri="{BB962C8B-B14F-4D97-AF65-F5344CB8AC3E}">
        <p14:creationId xmlns:p14="http://schemas.microsoft.com/office/powerpoint/2010/main" val="10881122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A816128-805B-4F4A-8821-2561D97AC44A}"/>
              </a:ext>
            </a:extLst>
          </p:cNvPr>
          <p:cNvSpPr txBox="1"/>
          <p:nvPr/>
        </p:nvSpPr>
        <p:spPr>
          <a:xfrm>
            <a:off x="449625" y="346604"/>
            <a:ext cx="7769756" cy="646331"/>
          </a:xfrm>
          <a:prstGeom prst="rect">
            <a:avLst/>
          </a:prstGeom>
          <a:noFill/>
        </p:spPr>
        <p:txBody>
          <a:bodyPr wrap="none" rtlCol="0">
            <a:spAutoFit/>
          </a:bodyPr>
          <a:lstStyle/>
          <a:p>
            <a:r>
              <a:rPr lang="en-US" sz="3600" dirty="0">
                <a:solidFill>
                  <a:schemeClr val="bg1"/>
                </a:solidFill>
              </a:rPr>
              <a:t>Contract Implementation: 2021 - 2025</a:t>
            </a:r>
          </a:p>
        </p:txBody>
      </p:sp>
      <p:sp>
        <p:nvSpPr>
          <p:cNvPr id="4" name="Text Box 4">
            <a:extLst>
              <a:ext uri="{FF2B5EF4-FFF2-40B4-BE49-F238E27FC236}">
                <a16:creationId xmlns:a16="http://schemas.microsoft.com/office/drawing/2014/main" id="{D77FFF67-E3A5-4020-642B-831999DE0AF5}"/>
              </a:ext>
            </a:extLst>
          </p:cNvPr>
          <p:cNvSpPr txBox="1">
            <a:spLocks noChangeArrowheads="1"/>
          </p:cNvSpPr>
          <p:nvPr/>
        </p:nvSpPr>
        <p:spPr bwMode="auto">
          <a:xfrm>
            <a:off x="267128" y="1446867"/>
            <a:ext cx="11650894" cy="1457034"/>
          </a:xfrm>
          <a:prstGeom prst="rect">
            <a:avLst/>
          </a:prstGeom>
          <a:noFill/>
          <a:ln w="9525" algn="in">
            <a:noFill/>
            <a:miter lim="800000"/>
            <a:headEnd/>
            <a:tailEnd/>
          </a:ln>
          <a:effectLst/>
        </p:spPr>
        <p:txBody>
          <a:bodyPr vert="horz" wrap="square" lIns="24938" tIns="24938" rIns="24938" bIns="24938" numCol="1" anchor="t" anchorCtr="0" compatLnSpc="1">
            <a:prstTxWarp prst="textNoShape">
              <a:avLst/>
            </a:prstTxWarp>
          </a:bodyPr>
          <a:lstStyle/>
          <a:p>
            <a:pPr marL="285750" indent="-285750" defTabSz="623438" fontAlgn="base">
              <a:lnSpc>
                <a:spcPct val="125000"/>
              </a:lnSpc>
              <a:spcBef>
                <a:spcPct val="0"/>
              </a:spcBef>
              <a:spcAft>
                <a:spcPts val="273"/>
              </a:spcAft>
              <a:buFont typeface="Arial" panose="020B0604020202020204" pitchFamily="34" charset="0"/>
              <a:buChar char="•"/>
            </a:pPr>
            <a:r>
              <a:rPr lang="en-US" dirty="0">
                <a:solidFill>
                  <a:srgbClr val="000000"/>
                </a:solidFill>
                <a:latin typeface="Calibri" pitchFamily="34" charset="0"/>
                <a:cs typeface="Arial" pitchFamily="34" charset="0"/>
              </a:rPr>
              <a:t>Satisfaction with contract implementation decreased after a dramatic jump in 2024. In 2025, the percentage of those indicating the implementation was on time, on budget, and an acceptable disruption ranged from 57% to 65% compared to 68% to 78% in 2024.</a:t>
            </a:r>
          </a:p>
        </p:txBody>
      </p:sp>
      <p:graphicFrame>
        <p:nvGraphicFramePr>
          <p:cNvPr id="7" name="Chart 6">
            <a:extLst>
              <a:ext uri="{FF2B5EF4-FFF2-40B4-BE49-F238E27FC236}">
                <a16:creationId xmlns:a16="http://schemas.microsoft.com/office/drawing/2014/main" id="{54C3BB85-39DE-1B73-B21B-1CDA83337ACA}"/>
              </a:ext>
            </a:extLst>
          </p:cNvPr>
          <p:cNvGraphicFramePr>
            <a:graphicFrameLocks/>
          </p:cNvGraphicFramePr>
          <p:nvPr>
            <p:extLst>
              <p:ext uri="{D42A27DB-BD31-4B8C-83A1-F6EECF244321}">
                <p14:modId xmlns:p14="http://schemas.microsoft.com/office/powerpoint/2010/main" val="1034154562"/>
              </p:ext>
            </p:extLst>
          </p:nvPr>
        </p:nvGraphicFramePr>
        <p:xfrm>
          <a:off x="2971438" y="2313607"/>
          <a:ext cx="6249123" cy="433601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9872382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C83D06-3FDA-88E4-83B0-5A3D11EDEB15}"/>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3BC8CD9C-15E2-6A26-E9F9-E651E9EF78D8}"/>
              </a:ext>
            </a:extLst>
          </p:cNvPr>
          <p:cNvSpPr txBox="1"/>
          <p:nvPr/>
        </p:nvSpPr>
        <p:spPr>
          <a:xfrm>
            <a:off x="449625" y="346604"/>
            <a:ext cx="5021503" cy="646331"/>
          </a:xfrm>
          <a:prstGeom prst="rect">
            <a:avLst/>
          </a:prstGeom>
          <a:noFill/>
        </p:spPr>
        <p:txBody>
          <a:bodyPr wrap="none" rtlCol="0">
            <a:spAutoFit/>
          </a:bodyPr>
          <a:lstStyle>
            <a:defPPr>
              <a:defRPr lang="en-US"/>
            </a:defPPr>
            <a:lvl1pPr fontAlgn="base">
              <a:spcBef>
                <a:spcPct val="0"/>
              </a:spcBef>
              <a:spcAft>
                <a:spcPts val="400"/>
              </a:spcAft>
              <a:defRPr sz="3600">
                <a:solidFill>
                  <a:schemeClr val="bg1"/>
                </a:solidFill>
                <a:latin typeface="Calibri" pitchFamily="34" charset="0"/>
                <a:cs typeface="Arial" pitchFamily="34" charset="0"/>
              </a:defRPr>
            </a:lvl1pPr>
          </a:lstStyle>
          <a:p>
            <a:r>
              <a:rPr lang="en-US" dirty="0"/>
              <a:t>Satisfaction Metrics: Trust</a:t>
            </a:r>
          </a:p>
        </p:txBody>
      </p:sp>
      <p:sp>
        <p:nvSpPr>
          <p:cNvPr id="10" name="TextBox 9">
            <a:extLst>
              <a:ext uri="{FF2B5EF4-FFF2-40B4-BE49-F238E27FC236}">
                <a16:creationId xmlns:a16="http://schemas.microsoft.com/office/drawing/2014/main" id="{228656A1-D2BE-7DD0-8E9B-5B394954530C}"/>
              </a:ext>
            </a:extLst>
          </p:cNvPr>
          <p:cNvSpPr txBox="1"/>
          <p:nvPr/>
        </p:nvSpPr>
        <p:spPr>
          <a:xfrm>
            <a:off x="3048838" y="1387445"/>
            <a:ext cx="6094324" cy="369332"/>
          </a:xfrm>
          <a:prstGeom prst="rect">
            <a:avLst/>
          </a:prstGeom>
          <a:noFill/>
        </p:spPr>
        <p:txBody>
          <a:bodyPr wrap="square">
            <a:spAutoFit/>
          </a:bodyPr>
          <a:lstStyle/>
          <a:p>
            <a:r>
              <a:rPr lang="en-US" i="1" dirty="0"/>
              <a:t>.</a:t>
            </a:r>
          </a:p>
        </p:txBody>
      </p:sp>
      <p:sp>
        <p:nvSpPr>
          <p:cNvPr id="11" name="Text Box 4">
            <a:extLst>
              <a:ext uri="{FF2B5EF4-FFF2-40B4-BE49-F238E27FC236}">
                <a16:creationId xmlns:a16="http://schemas.microsoft.com/office/drawing/2014/main" id="{B73C77F1-5BD5-1A94-725A-3D94BD8176C3}"/>
              </a:ext>
            </a:extLst>
          </p:cNvPr>
          <p:cNvSpPr txBox="1">
            <a:spLocks noChangeArrowheads="1"/>
          </p:cNvSpPr>
          <p:nvPr/>
        </p:nvSpPr>
        <p:spPr bwMode="auto">
          <a:xfrm>
            <a:off x="449625" y="1464357"/>
            <a:ext cx="11420483" cy="1170820"/>
          </a:xfrm>
          <a:prstGeom prst="rect">
            <a:avLst/>
          </a:prstGeom>
          <a:noFill/>
          <a:ln w="9525" algn="in">
            <a:noFill/>
            <a:miter lim="800000"/>
            <a:headEnd/>
            <a:tailEnd/>
          </a:ln>
          <a:effectLst/>
        </p:spPr>
        <p:txBody>
          <a:bodyPr vert="horz" wrap="square" lIns="24938" tIns="24938" rIns="24938" bIns="24938" numCol="1" anchor="t" anchorCtr="0" compatLnSpc="1">
            <a:prstTxWarp prst="textNoShape">
              <a:avLst/>
            </a:prstTxWarp>
          </a:bodyPr>
          <a:lstStyle/>
          <a:p>
            <a:pPr marL="285750" indent="-285750" defTabSz="623438" fontAlgn="base">
              <a:lnSpc>
                <a:spcPct val="125000"/>
              </a:lnSpc>
              <a:spcBef>
                <a:spcPct val="0"/>
              </a:spcBef>
              <a:spcAft>
                <a:spcPts val="273"/>
              </a:spcAft>
              <a:buFont typeface="Arial" panose="020B0604020202020204" pitchFamily="34" charset="0"/>
              <a:buChar char="•"/>
            </a:pPr>
            <a:r>
              <a:rPr lang="en-US" i="1" dirty="0">
                <a:solidFill>
                  <a:srgbClr val="000000"/>
                </a:solidFill>
                <a:latin typeface="Calibri" pitchFamily="34" charset="0"/>
                <a:cs typeface="Arial" pitchFamily="34" charset="0"/>
              </a:rPr>
              <a:t>I trust the executive assigned to my account </a:t>
            </a:r>
            <a:r>
              <a:rPr lang="en-US" dirty="0">
                <a:solidFill>
                  <a:srgbClr val="000000"/>
                </a:solidFill>
                <a:latin typeface="Calibri" pitchFamily="34" charset="0"/>
                <a:cs typeface="Arial" pitchFamily="34" charset="0"/>
              </a:rPr>
              <a:t>is a crucial element of satisfaction examined. In 2025, 89% agreed with the statement, down from 91% in 2024. Trust has been fluctuating since 2022.</a:t>
            </a:r>
          </a:p>
          <a:p>
            <a:pPr marL="285750" indent="-285750" defTabSz="623438" fontAlgn="base">
              <a:lnSpc>
                <a:spcPct val="125000"/>
              </a:lnSpc>
              <a:spcBef>
                <a:spcPct val="0"/>
              </a:spcBef>
              <a:spcAft>
                <a:spcPts val="273"/>
              </a:spcAft>
              <a:buFont typeface="Arial" panose="020B0604020202020204" pitchFamily="34" charset="0"/>
              <a:buChar char="•"/>
            </a:pPr>
            <a:endParaRPr lang="en-US" dirty="0">
              <a:solidFill>
                <a:srgbClr val="000000"/>
              </a:solidFill>
              <a:latin typeface="Calibri" pitchFamily="34" charset="0"/>
              <a:cs typeface="Arial" pitchFamily="34" charset="0"/>
            </a:endParaRPr>
          </a:p>
        </p:txBody>
      </p:sp>
      <p:graphicFrame>
        <p:nvGraphicFramePr>
          <p:cNvPr id="2" name="Chart 1">
            <a:extLst>
              <a:ext uri="{FF2B5EF4-FFF2-40B4-BE49-F238E27FC236}">
                <a16:creationId xmlns:a16="http://schemas.microsoft.com/office/drawing/2014/main" id="{9CF84C6C-680C-3647-7A3D-2021A32944F0}"/>
              </a:ext>
            </a:extLst>
          </p:cNvPr>
          <p:cNvGraphicFramePr>
            <a:graphicFrameLocks/>
          </p:cNvGraphicFramePr>
          <p:nvPr>
            <p:extLst>
              <p:ext uri="{D42A27DB-BD31-4B8C-83A1-F6EECF244321}">
                <p14:modId xmlns:p14="http://schemas.microsoft.com/office/powerpoint/2010/main" val="3955802105"/>
              </p:ext>
            </p:extLst>
          </p:nvPr>
        </p:nvGraphicFramePr>
        <p:xfrm>
          <a:off x="2747962" y="2351309"/>
          <a:ext cx="7165159" cy="433150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2949083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2F94B0-0DBE-EB75-5F32-8F0507E000F3}"/>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A437721E-835F-65D4-0983-48EEABB519D1}"/>
              </a:ext>
            </a:extLst>
          </p:cNvPr>
          <p:cNvSpPr txBox="1"/>
          <p:nvPr/>
        </p:nvSpPr>
        <p:spPr>
          <a:xfrm>
            <a:off x="449625" y="346604"/>
            <a:ext cx="7567584" cy="646331"/>
          </a:xfrm>
          <a:prstGeom prst="rect">
            <a:avLst/>
          </a:prstGeom>
          <a:noFill/>
        </p:spPr>
        <p:txBody>
          <a:bodyPr wrap="none" rtlCol="0">
            <a:spAutoFit/>
          </a:bodyPr>
          <a:lstStyle/>
          <a:p>
            <a:pPr defTabSz="914400" fontAlgn="base">
              <a:spcBef>
                <a:spcPct val="0"/>
              </a:spcBef>
              <a:spcAft>
                <a:spcPts val="400"/>
              </a:spcAft>
            </a:pPr>
            <a:r>
              <a:rPr lang="en-US" sz="3600" dirty="0">
                <a:solidFill>
                  <a:schemeClr val="bg1"/>
                </a:solidFill>
                <a:latin typeface="Calibri" pitchFamily="34" charset="0"/>
                <a:cs typeface="Arial" pitchFamily="34" charset="0"/>
              </a:rPr>
              <a:t>Satisfaction Metrics: Flexible &amp; Scalable</a:t>
            </a:r>
          </a:p>
        </p:txBody>
      </p:sp>
      <p:sp>
        <p:nvSpPr>
          <p:cNvPr id="5" name="Text Box 4">
            <a:extLst>
              <a:ext uri="{FF2B5EF4-FFF2-40B4-BE49-F238E27FC236}">
                <a16:creationId xmlns:a16="http://schemas.microsoft.com/office/drawing/2014/main" id="{FEAB8E4A-279E-60B3-899C-9598B309AA33}"/>
              </a:ext>
            </a:extLst>
          </p:cNvPr>
          <p:cNvSpPr txBox="1">
            <a:spLocks noChangeArrowheads="1"/>
          </p:cNvSpPr>
          <p:nvPr/>
        </p:nvSpPr>
        <p:spPr bwMode="auto">
          <a:xfrm>
            <a:off x="996184" y="1384180"/>
            <a:ext cx="10546080" cy="954901"/>
          </a:xfrm>
          <a:prstGeom prst="rect">
            <a:avLst/>
          </a:prstGeom>
          <a:noFill/>
          <a:ln w="9525" algn="in">
            <a:noFill/>
            <a:miter lim="800000"/>
            <a:headEnd/>
            <a:tailEnd/>
          </a:ln>
          <a:effectLst/>
        </p:spPr>
        <p:txBody>
          <a:bodyPr vert="horz" wrap="square" lIns="24938" tIns="24938" rIns="24938" bIns="24938" numCol="1" anchor="t" anchorCtr="0" compatLnSpc="1">
            <a:prstTxWarp prst="textNoShape">
              <a:avLst/>
            </a:prstTxWarp>
          </a:bodyPr>
          <a:lstStyle/>
          <a:p>
            <a:pPr marL="285750" indent="-285750" defTabSz="623438" fontAlgn="base">
              <a:lnSpc>
                <a:spcPct val="125000"/>
              </a:lnSpc>
              <a:spcBef>
                <a:spcPct val="0"/>
              </a:spcBef>
              <a:spcAft>
                <a:spcPts val="273"/>
              </a:spcAft>
              <a:buFont typeface="Arial" panose="020B0604020202020204" pitchFamily="34" charset="0"/>
              <a:buChar char="•"/>
            </a:pPr>
            <a:r>
              <a:rPr lang="en-US" dirty="0">
                <a:latin typeface="Calibri" pitchFamily="34" charset="0"/>
                <a:cs typeface="Arial" pitchFamily="34" charset="0"/>
              </a:rPr>
              <a:t>In 2025, 92% </a:t>
            </a:r>
            <a:r>
              <a:rPr lang="en-US" dirty="0"/>
              <a:t>agreed that their provider has been </a:t>
            </a:r>
            <a:r>
              <a:rPr lang="en-US" i="1" dirty="0"/>
              <a:t>flexible &amp; scalable in responding to changing needs. </a:t>
            </a:r>
            <a:r>
              <a:rPr lang="en-US" dirty="0">
                <a:latin typeface="Calibri" pitchFamily="34" charset="0"/>
                <a:cs typeface="Arial" pitchFamily="34" charset="0"/>
              </a:rPr>
              <a:t>Agreement in this area has been high since 2023.</a:t>
            </a:r>
          </a:p>
          <a:p>
            <a:pPr marL="285750" indent="-285750" defTabSz="623438" fontAlgn="base">
              <a:lnSpc>
                <a:spcPct val="125000"/>
              </a:lnSpc>
              <a:spcBef>
                <a:spcPct val="0"/>
              </a:spcBef>
              <a:spcAft>
                <a:spcPts val="273"/>
              </a:spcAft>
              <a:buFont typeface="Arial" panose="020B0604020202020204" pitchFamily="34" charset="0"/>
              <a:buChar char="•"/>
            </a:pPr>
            <a:endParaRPr lang="en-US" dirty="0">
              <a:solidFill>
                <a:srgbClr val="000000"/>
              </a:solidFill>
              <a:latin typeface="Calibri" pitchFamily="34" charset="0"/>
              <a:cs typeface="Arial" pitchFamily="34" charset="0"/>
            </a:endParaRPr>
          </a:p>
        </p:txBody>
      </p:sp>
      <p:graphicFrame>
        <p:nvGraphicFramePr>
          <p:cNvPr id="4" name="Chart 3">
            <a:extLst>
              <a:ext uri="{FF2B5EF4-FFF2-40B4-BE49-F238E27FC236}">
                <a16:creationId xmlns:a16="http://schemas.microsoft.com/office/drawing/2014/main" id="{17B98EEF-82AE-73E4-4F66-A6881A985FC0}"/>
              </a:ext>
            </a:extLst>
          </p:cNvPr>
          <p:cNvGraphicFramePr>
            <a:graphicFrameLocks/>
          </p:cNvGraphicFramePr>
          <p:nvPr>
            <p:extLst>
              <p:ext uri="{D42A27DB-BD31-4B8C-83A1-F6EECF244321}">
                <p14:modId xmlns:p14="http://schemas.microsoft.com/office/powerpoint/2010/main" val="507110395"/>
              </p:ext>
            </p:extLst>
          </p:nvPr>
        </p:nvGraphicFramePr>
        <p:xfrm>
          <a:off x="3410712" y="2130552"/>
          <a:ext cx="5892546" cy="445084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4188824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63A9EC-A0F5-C398-C4A2-C3E4F4730324}"/>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704CB2F7-5EAA-23AA-E308-15503AA5560C}"/>
              </a:ext>
            </a:extLst>
          </p:cNvPr>
          <p:cNvSpPr txBox="1"/>
          <p:nvPr/>
        </p:nvSpPr>
        <p:spPr>
          <a:xfrm>
            <a:off x="449625" y="346604"/>
            <a:ext cx="7679859" cy="646331"/>
          </a:xfrm>
          <a:prstGeom prst="rect">
            <a:avLst/>
          </a:prstGeom>
          <a:noFill/>
        </p:spPr>
        <p:txBody>
          <a:bodyPr wrap="none" rtlCol="0">
            <a:spAutoFit/>
          </a:bodyPr>
          <a:lstStyle/>
          <a:p>
            <a:pPr defTabSz="914400" fontAlgn="base">
              <a:spcBef>
                <a:spcPct val="0"/>
              </a:spcBef>
              <a:spcAft>
                <a:spcPts val="400"/>
              </a:spcAft>
            </a:pPr>
            <a:r>
              <a:rPr lang="en-US" sz="3600" dirty="0">
                <a:solidFill>
                  <a:schemeClr val="bg1"/>
                </a:solidFill>
                <a:latin typeface="Calibri" pitchFamily="34" charset="0"/>
                <a:cs typeface="Arial" pitchFamily="34" charset="0"/>
              </a:rPr>
              <a:t>Satisfaction Metrics: Overall Satisfaction</a:t>
            </a:r>
          </a:p>
        </p:txBody>
      </p:sp>
      <p:sp>
        <p:nvSpPr>
          <p:cNvPr id="5" name="Text Box 4">
            <a:extLst>
              <a:ext uri="{FF2B5EF4-FFF2-40B4-BE49-F238E27FC236}">
                <a16:creationId xmlns:a16="http://schemas.microsoft.com/office/drawing/2014/main" id="{4351452C-7A0D-6054-C5F0-293E4A497DD5}"/>
              </a:ext>
            </a:extLst>
          </p:cNvPr>
          <p:cNvSpPr txBox="1">
            <a:spLocks noChangeArrowheads="1"/>
          </p:cNvSpPr>
          <p:nvPr/>
        </p:nvSpPr>
        <p:spPr bwMode="auto">
          <a:xfrm>
            <a:off x="1014472" y="1438377"/>
            <a:ext cx="10546080" cy="954901"/>
          </a:xfrm>
          <a:prstGeom prst="rect">
            <a:avLst/>
          </a:prstGeom>
          <a:noFill/>
          <a:ln w="9525" algn="in">
            <a:noFill/>
            <a:miter lim="800000"/>
            <a:headEnd/>
            <a:tailEnd/>
          </a:ln>
          <a:effectLst/>
        </p:spPr>
        <p:txBody>
          <a:bodyPr vert="horz" wrap="square" lIns="24938" tIns="24938" rIns="24938" bIns="24938" numCol="1" anchor="t" anchorCtr="0" compatLnSpc="1">
            <a:prstTxWarp prst="textNoShape">
              <a:avLst/>
            </a:prstTxWarp>
          </a:bodyPr>
          <a:lstStyle/>
          <a:p>
            <a:pPr marL="285750" indent="-285750" defTabSz="623438" fontAlgn="base">
              <a:lnSpc>
                <a:spcPct val="125000"/>
              </a:lnSpc>
              <a:spcBef>
                <a:spcPct val="0"/>
              </a:spcBef>
              <a:spcAft>
                <a:spcPts val="273"/>
              </a:spcAft>
              <a:buFont typeface="Arial" panose="020B0604020202020204" pitchFamily="34" charset="0"/>
              <a:buChar char="•"/>
            </a:pPr>
            <a:r>
              <a:rPr lang="en-US" dirty="0">
                <a:latin typeface="Calibri" pitchFamily="34" charset="0"/>
                <a:cs typeface="Arial" pitchFamily="34" charset="0"/>
              </a:rPr>
              <a:t>In 2025, 91% </a:t>
            </a:r>
            <a:r>
              <a:rPr lang="en-US" dirty="0"/>
              <a:t>are, overall, satisfied with their provider. </a:t>
            </a:r>
            <a:r>
              <a:rPr lang="en-US" dirty="0">
                <a:latin typeface="Calibri" pitchFamily="34" charset="0"/>
                <a:cs typeface="Arial" pitchFamily="34" charset="0"/>
              </a:rPr>
              <a:t>This has been relatively stable since an uptick in 2023.</a:t>
            </a:r>
          </a:p>
          <a:p>
            <a:pPr marL="285750" indent="-285750" defTabSz="623438" fontAlgn="base">
              <a:lnSpc>
                <a:spcPct val="125000"/>
              </a:lnSpc>
              <a:spcBef>
                <a:spcPct val="0"/>
              </a:spcBef>
              <a:spcAft>
                <a:spcPts val="273"/>
              </a:spcAft>
              <a:buFont typeface="Arial" panose="020B0604020202020204" pitchFamily="34" charset="0"/>
              <a:buChar char="•"/>
            </a:pPr>
            <a:endParaRPr lang="en-US" dirty="0">
              <a:solidFill>
                <a:srgbClr val="000000"/>
              </a:solidFill>
              <a:latin typeface="Calibri" pitchFamily="34" charset="0"/>
              <a:cs typeface="Arial" pitchFamily="34" charset="0"/>
            </a:endParaRPr>
          </a:p>
        </p:txBody>
      </p:sp>
      <p:graphicFrame>
        <p:nvGraphicFramePr>
          <p:cNvPr id="6" name="Chart 5">
            <a:extLst>
              <a:ext uri="{FF2B5EF4-FFF2-40B4-BE49-F238E27FC236}">
                <a16:creationId xmlns:a16="http://schemas.microsoft.com/office/drawing/2014/main" id="{7DCDECD2-F33A-802D-E49C-B1C7A6B72603}"/>
              </a:ext>
            </a:extLst>
          </p:cNvPr>
          <p:cNvGraphicFramePr>
            <a:graphicFrameLocks/>
          </p:cNvGraphicFramePr>
          <p:nvPr>
            <p:extLst>
              <p:ext uri="{D42A27DB-BD31-4B8C-83A1-F6EECF244321}">
                <p14:modId xmlns:p14="http://schemas.microsoft.com/office/powerpoint/2010/main" val="2643315906"/>
              </p:ext>
            </p:extLst>
          </p:nvPr>
        </p:nvGraphicFramePr>
        <p:xfrm>
          <a:off x="2359151" y="1810511"/>
          <a:ext cx="7157847" cy="483882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88747234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4754</TotalTime>
  <Words>616</Words>
  <Application>Microsoft Office PowerPoint</Application>
  <PresentationFormat>Widescreen</PresentationFormat>
  <Paragraphs>90</Paragraphs>
  <Slides>10</Slides>
  <Notes>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10</vt:i4>
      </vt:variant>
    </vt:vector>
  </HeadingPairs>
  <TitlesOfParts>
    <vt:vector size="17" baseType="lpstr">
      <vt:lpstr>Aptos</vt:lpstr>
      <vt:lpstr>Aptos Display</vt:lpstr>
      <vt:lpstr>Aptos Narrow</vt:lpstr>
      <vt:lpstr>Arial</vt:lpstr>
      <vt:lpstr>Calibri</vt:lpstr>
      <vt:lpstr>Lora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Alexis Whyte</dc:creator>
  <cp:lastModifiedBy>Alexis Whyte</cp:lastModifiedBy>
  <cp:revision>1</cp:revision>
  <dcterms:created xsi:type="dcterms:W3CDTF">2026-02-02T18:17:17Z</dcterms:created>
  <dcterms:modified xsi:type="dcterms:W3CDTF">2026-02-23T18:49:40Z</dcterms:modified>
</cp:coreProperties>
</file>