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82" r:id="rId2"/>
    <p:sldMasterId id="2147483687" r:id="rId3"/>
  </p:sldMasterIdLst>
  <p:notesMasterIdLst>
    <p:notesMasterId r:id="rId14"/>
  </p:notesMasterIdLst>
  <p:sldIdLst>
    <p:sldId id="256" r:id="rId4"/>
    <p:sldId id="264" r:id="rId5"/>
    <p:sldId id="265" r:id="rId6"/>
    <p:sldId id="273" r:id="rId7"/>
    <p:sldId id="267" r:id="rId8"/>
    <p:sldId id="276" r:id="rId9"/>
    <p:sldId id="277" r:id="rId10"/>
    <p:sldId id="278" r:id="rId11"/>
    <p:sldId id="279" r:id="rId12"/>
    <p:sldId id="28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9BC"/>
    <a:srgbClr val="C00000"/>
    <a:srgbClr val="92D050"/>
    <a:srgbClr val="62993E"/>
    <a:srgbClr val="2E75B6"/>
    <a:srgbClr val="FFC000"/>
    <a:srgbClr val="38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A400D-FA2B-48E8-B001-5717D8E26202}" v="1" dt="2025-11-21T16:53:20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6"/>
    <p:restoredTop sz="86925" autoAdjust="0"/>
  </p:normalViewPr>
  <p:slideViewPr>
    <p:cSldViewPr snapToGrid="0" snapToObjects="1">
      <p:cViewPr varScale="1">
        <p:scale>
          <a:sx n="93" d="100"/>
          <a:sy n="93" d="100"/>
        </p:scale>
        <p:origin x="1038" y="66"/>
      </p:cViewPr>
      <p:guideLst>
        <p:guide orient="horz" pos="11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 Whyte" userId="c877b58e-b138-45d9-aa55-b42f2dc16b11" providerId="ADAL" clId="{CBE076CB-C6F8-410D-AE66-0EA64EB64A68}"/>
    <pc:docChg chg="custSel modSld">
      <pc:chgData name="Alexis Whyte" userId="c877b58e-b138-45d9-aa55-b42f2dc16b11" providerId="ADAL" clId="{CBE076CB-C6F8-410D-AE66-0EA64EB64A68}" dt="2025-11-21T16:56:42.277" v="1543" actId="20577"/>
      <pc:docMkLst>
        <pc:docMk/>
      </pc:docMkLst>
      <pc:sldChg chg="addSp delSp modSp mod">
        <pc:chgData name="Alexis Whyte" userId="c877b58e-b138-45d9-aa55-b42f2dc16b11" providerId="ADAL" clId="{CBE076CB-C6F8-410D-AE66-0EA64EB64A68}" dt="2025-11-21T16:55:15.926" v="1535" actId="21"/>
        <pc:sldMkLst>
          <pc:docMk/>
          <pc:sldMk cId="659377667" sldId="256"/>
        </pc:sldMkLst>
        <pc:spChg chg="add mod">
          <ac:chgData name="Alexis Whyte" userId="c877b58e-b138-45d9-aa55-b42f2dc16b11" providerId="ADAL" clId="{CBE076CB-C6F8-410D-AE66-0EA64EB64A68}" dt="2025-11-21T16:54:56.490" v="1533" actId="1076"/>
          <ac:spMkLst>
            <pc:docMk/>
            <pc:sldMk cId="659377667" sldId="256"/>
            <ac:spMk id="10" creationId="{46ED85E3-82DD-42E0-3841-07D99CD586E7}"/>
          </ac:spMkLst>
        </pc:spChg>
        <pc:picChg chg="mod ord modCrop">
          <ac:chgData name="Alexis Whyte" userId="c877b58e-b138-45d9-aa55-b42f2dc16b11" providerId="ADAL" clId="{CBE076CB-C6F8-410D-AE66-0EA64EB64A68}" dt="2025-11-21T16:54:49.385" v="1532" actId="14100"/>
          <ac:picMkLst>
            <pc:docMk/>
            <pc:sldMk cId="659377667" sldId="256"/>
            <ac:picMk id="4" creationId="{46B04D96-72C6-9F21-C0D0-86B0C0FDAA01}"/>
          </ac:picMkLst>
        </pc:picChg>
        <pc:picChg chg="mod">
          <ac:chgData name="Alexis Whyte" userId="c877b58e-b138-45d9-aa55-b42f2dc16b11" providerId="ADAL" clId="{CBE076CB-C6F8-410D-AE66-0EA64EB64A68}" dt="2025-11-21T16:55:08.743" v="1534" actId="1076"/>
          <ac:picMkLst>
            <pc:docMk/>
            <pc:sldMk cId="659377667" sldId="256"/>
            <ac:picMk id="8" creationId="{23955753-D5BB-EAC2-3588-EFACD08C0E46}"/>
          </ac:picMkLst>
        </pc:picChg>
        <pc:picChg chg="add del mod">
          <ac:chgData name="Alexis Whyte" userId="c877b58e-b138-45d9-aa55-b42f2dc16b11" providerId="ADAL" clId="{CBE076CB-C6F8-410D-AE66-0EA64EB64A68}" dt="2025-11-21T16:55:15.926" v="1535" actId="21"/>
          <ac:picMkLst>
            <pc:docMk/>
            <pc:sldMk cId="659377667" sldId="256"/>
            <ac:picMk id="9" creationId="{99EF5BB8-A0DE-6753-DADE-E56EC2882A95}"/>
          </ac:picMkLst>
        </pc:picChg>
      </pc:sldChg>
      <pc:sldChg chg="modSp mod">
        <pc:chgData name="Alexis Whyte" userId="c877b58e-b138-45d9-aa55-b42f2dc16b11" providerId="ADAL" clId="{CBE076CB-C6F8-410D-AE66-0EA64EB64A68}" dt="2025-11-21T16:55:48.588" v="1541" actId="1076"/>
        <pc:sldMkLst>
          <pc:docMk/>
          <pc:sldMk cId="3574300759" sldId="264"/>
        </pc:sldMkLst>
        <pc:spChg chg="mod">
          <ac:chgData name="Alexis Whyte" userId="c877b58e-b138-45d9-aa55-b42f2dc16b11" providerId="ADAL" clId="{CBE076CB-C6F8-410D-AE66-0EA64EB64A68}" dt="2025-11-21T16:55:39.104" v="1539" actId="20577"/>
          <ac:spMkLst>
            <pc:docMk/>
            <pc:sldMk cId="3574300759" sldId="264"/>
            <ac:spMk id="6" creationId="{5C2A202F-8F61-5A57-5672-B7FDA55830EC}"/>
          </ac:spMkLst>
        </pc:spChg>
        <pc:spChg chg="mod">
          <ac:chgData name="Alexis Whyte" userId="c877b58e-b138-45d9-aa55-b42f2dc16b11" providerId="ADAL" clId="{CBE076CB-C6F8-410D-AE66-0EA64EB64A68}" dt="2025-11-21T16:55:48.588" v="1541" actId="1076"/>
          <ac:spMkLst>
            <pc:docMk/>
            <pc:sldMk cId="3574300759" sldId="264"/>
            <ac:spMk id="7" creationId="{664BD21B-C996-8CF1-4417-63C950B6856D}"/>
          </ac:spMkLst>
        </pc:spChg>
        <pc:graphicFrameChg chg="mod modGraphic">
          <ac:chgData name="Alexis Whyte" userId="c877b58e-b138-45d9-aa55-b42f2dc16b11" providerId="ADAL" clId="{CBE076CB-C6F8-410D-AE66-0EA64EB64A68}" dt="2025-11-21T16:55:45.644" v="1540" actId="1076"/>
          <ac:graphicFrameMkLst>
            <pc:docMk/>
            <pc:sldMk cId="3574300759" sldId="264"/>
            <ac:graphicFrameMk id="4" creationId="{C4C66878-FF20-243D-F5C8-5FE86BC6CEDF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18T17:44:23.960" v="238" actId="20577"/>
        <pc:sldMkLst>
          <pc:docMk/>
          <pc:sldMk cId="4187907006" sldId="265"/>
        </pc:sldMkLst>
        <pc:spChg chg="mod">
          <ac:chgData name="Alexis Whyte" userId="c877b58e-b138-45d9-aa55-b42f2dc16b11" providerId="ADAL" clId="{CBE076CB-C6F8-410D-AE66-0EA64EB64A68}" dt="2025-11-18T17:40:32.833" v="136" actId="20577"/>
          <ac:spMkLst>
            <pc:docMk/>
            <pc:sldMk cId="4187907006" sldId="265"/>
            <ac:spMk id="2" creationId="{1B7D5952-2FE5-C9E9-1483-E272FF628E27}"/>
          </ac:spMkLst>
        </pc:spChg>
        <pc:spChg chg="mod">
          <ac:chgData name="Alexis Whyte" userId="c877b58e-b138-45d9-aa55-b42f2dc16b11" providerId="ADAL" clId="{CBE076CB-C6F8-410D-AE66-0EA64EB64A68}" dt="2025-11-18T17:44:23.960" v="238" actId="20577"/>
          <ac:spMkLst>
            <pc:docMk/>
            <pc:sldMk cId="4187907006" sldId="265"/>
            <ac:spMk id="8" creationId="{6A001420-9644-9F45-94ED-2BC9D5973F5D}"/>
          </ac:spMkLst>
        </pc:spChg>
        <pc:graphicFrameChg chg="add mod">
          <ac:chgData name="Alexis Whyte" userId="c877b58e-b138-45d9-aa55-b42f2dc16b11" providerId="ADAL" clId="{CBE076CB-C6F8-410D-AE66-0EA64EB64A68}" dt="2025-11-18T17:39:37.159" v="21"/>
          <ac:graphicFrameMkLst>
            <pc:docMk/>
            <pc:sldMk cId="4187907006" sldId="265"/>
            <ac:graphicFrameMk id="3" creationId="{29551F81-9872-18CA-28D1-7302A5D81781}"/>
          </ac:graphicFrameMkLst>
        </pc:graphicFrameChg>
        <pc:graphicFrameChg chg="mod modGraphic">
          <ac:chgData name="Alexis Whyte" userId="c877b58e-b138-45d9-aa55-b42f2dc16b11" providerId="ADAL" clId="{CBE076CB-C6F8-410D-AE66-0EA64EB64A68}" dt="2025-11-18T17:43:47.125" v="144" actId="20577"/>
          <ac:graphicFrameMkLst>
            <pc:docMk/>
            <pc:sldMk cId="4187907006" sldId="265"/>
            <ac:graphicFrameMk id="22" creationId="{C6076D2D-D017-929F-41DF-0ECB0610BB18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18T18:55:44.720" v="896" actId="1076"/>
        <pc:sldMkLst>
          <pc:docMk/>
          <pc:sldMk cId="2099066505" sldId="267"/>
        </pc:sldMkLst>
        <pc:spChg chg="mod">
          <ac:chgData name="Alexis Whyte" userId="c877b58e-b138-45d9-aa55-b42f2dc16b11" providerId="ADAL" clId="{CBE076CB-C6F8-410D-AE66-0EA64EB64A68}" dt="2025-11-18T18:52:34.350" v="883" actId="1076"/>
          <ac:spMkLst>
            <pc:docMk/>
            <pc:sldMk cId="2099066505" sldId="267"/>
            <ac:spMk id="8" creationId="{C6126E41-CFFC-A3B4-42F4-77FDC1D07C1F}"/>
          </ac:spMkLst>
        </pc:spChg>
        <pc:graphicFrameChg chg="add mod">
          <ac:chgData name="Alexis Whyte" userId="c877b58e-b138-45d9-aa55-b42f2dc16b11" providerId="ADAL" clId="{CBE076CB-C6F8-410D-AE66-0EA64EB64A68}" dt="2025-11-18T18:55:44.720" v="896" actId="1076"/>
          <ac:graphicFrameMkLst>
            <pc:docMk/>
            <pc:sldMk cId="2099066505" sldId="267"/>
            <ac:graphicFrameMk id="4" creationId="{2B45C206-8185-D28D-B5FB-E059A5053272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18T18:39:14.920" v="511" actId="1076"/>
        <pc:sldMkLst>
          <pc:docMk/>
          <pc:sldMk cId="987238297" sldId="273"/>
        </pc:sldMkLst>
        <pc:spChg chg="mod">
          <ac:chgData name="Alexis Whyte" userId="c877b58e-b138-45d9-aa55-b42f2dc16b11" providerId="ADAL" clId="{CBE076CB-C6F8-410D-AE66-0EA64EB64A68}" dt="2025-11-18T18:08:12.678" v="248" actId="20577"/>
          <ac:spMkLst>
            <pc:docMk/>
            <pc:sldMk cId="987238297" sldId="273"/>
            <ac:spMk id="3" creationId="{AA816128-805B-4F4A-8821-2561D97AC44A}"/>
          </ac:spMkLst>
        </pc:spChg>
        <pc:spChg chg="mod">
          <ac:chgData name="Alexis Whyte" userId="c877b58e-b138-45d9-aa55-b42f2dc16b11" providerId="ADAL" clId="{CBE076CB-C6F8-410D-AE66-0EA64EB64A68}" dt="2025-11-18T18:38:57.031" v="509" actId="20577"/>
          <ac:spMkLst>
            <pc:docMk/>
            <pc:sldMk cId="987238297" sldId="273"/>
            <ac:spMk id="4" creationId="{D77FFF67-E3A5-4020-642B-831999DE0AF5}"/>
          </ac:spMkLst>
        </pc:spChg>
        <pc:graphicFrameChg chg="add mod">
          <ac:chgData name="Alexis Whyte" userId="c877b58e-b138-45d9-aa55-b42f2dc16b11" providerId="ADAL" clId="{CBE076CB-C6F8-410D-AE66-0EA64EB64A68}" dt="2025-11-18T18:39:14.920" v="511" actId="1076"/>
          <ac:graphicFrameMkLst>
            <pc:docMk/>
            <pc:sldMk cId="987238297" sldId="273"/>
            <ac:graphicFrameMk id="6" creationId="{8BDB2730-DD5E-4576-9C4A-C8947C0ABC0F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18T19:16:30.755" v="1142" actId="207"/>
        <pc:sldMkLst>
          <pc:docMk/>
          <pc:sldMk cId="1232826562" sldId="276"/>
        </pc:sldMkLst>
        <pc:spChg chg="mod">
          <ac:chgData name="Alexis Whyte" userId="c877b58e-b138-45d9-aa55-b42f2dc16b11" providerId="ADAL" clId="{CBE076CB-C6F8-410D-AE66-0EA64EB64A68}" dt="2025-11-18T19:15:59.189" v="1137" actId="1076"/>
          <ac:spMkLst>
            <pc:docMk/>
            <pc:sldMk cId="1232826562" sldId="276"/>
            <ac:spMk id="8" creationId="{0526F75C-C058-C5D8-BA51-B63BAD21DA18}"/>
          </ac:spMkLst>
        </pc:spChg>
        <pc:graphicFrameChg chg="add mod">
          <ac:chgData name="Alexis Whyte" userId="c877b58e-b138-45d9-aa55-b42f2dc16b11" providerId="ADAL" clId="{CBE076CB-C6F8-410D-AE66-0EA64EB64A68}" dt="2025-11-18T19:16:30.755" v="1142" actId="207"/>
          <ac:graphicFrameMkLst>
            <pc:docMk/>
            <pc:sldMk cId="1232826562" sldId="276"/>
            <ac:graphicFrameMk id="3" creationId="{3C14AA59-50E0-4076-9A19-17697B1B29B9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20T16:00:51.575" v="1268" actId="14100"/>
        <pc:sldMkLst>
          <pc:docMk/>
          <pc:sldMk cId="702956880" sldId="277"/>
        </pc:sldMkLst>
        <pc:spChg chg="mod">
          <ac:chgData name="Alexis Whyte" userId="c877b58e-b138-45d9-aa55-b42f2dc16b11" providerId="ADAL" clId="{CBE076CB-C6F8-410D-AE66-0EA64EB64A68}" dt="2025-11-20T15:57:10.380" v="1251" actId="14100"/>
          <ac:spMkLst>
            <pc:docMk/>
            <pc:sldMk cId="702956880" sldId="277"/>
            <ac:spMk id="11" creationId="{3AB84E31-E40D-1397-6D9E-1AA396BA767B}"/>
          </ac:spMkLst>
        </pc:spChg>
        <pc:graphicFrameChg chg="add del mod">
          <ac:chgData name="Alexis Whyte" userId="c877b58e-b138-45d9-aa55-b42f2dc16b11" providerId="ADAL" clId="{CBE076CB-C6F8-410D-AE66-0EA64EB64A68}" dt="2025-11-20T15:59:26.665" v="1257" actId="21"/>
          <ac:graphicFrameMkLst>
            <pc:docMk/>
            <pc:sldMk cId="702956880" sldId="277"/>
            <ac:graphicFrameMk id="2" creationId="{7D075493-BECA-54FA-32E9-5AE6FC7F8004}"/>
          </ac:graphicFrameMkLst>
        </pc:graphicFrameChg>
        <pc:graphicFrameChg chg="add del mod">
          <ac:chgData name="Alexis Whyte" userId="c877b58e-b138-45d9-aa55-b42f2dc16b11" providerId="ADAL" clId="{CBE076CB-C6F8-410D-AE66-0EA64EB64A68}" dt="2025-11-20T16:00:21.623" v="1261" actId="21"/>
          <ac:graphicFrameMkLst>
            <pc:docMk/>
            <pc:sldMk cId="702956880" sldId="277"/>
            <ac:graphicFrameMk id="4" creationId="{7D075493-BECA-54FA-32E9-5AE6FC7F8004}"/>
          </ac:graphicFrameMkLst>
        </pc:graphicFrameChg>
        <pc:graphicFrameChg chg="add mod">
          <ac:chgData name="Alexis Whyte" userId="c877b58e-b138-45d9-aa55-b42f2dc16b11" providerId="ADAL" clId="{CBE076CB-C6F8-410D-AE66-0EA64EB64A68}" dt="2025-11-20T16:00:51.575" v="1268" actId="14100"/>
          <ac:graphicFrameMkLst>
            <pc:docMk/>
            <pc:sldMk cId="702956880" sldId="277"/>
            <ac:graphicFrameMk id="5" creationId="{7D075493-BECA-54FA-32E9-5AE6FC7F8004}"/>
          </ac:graphicFrameMkLst>
        </pc:graphicFrameChg>
        <pc:graphicFrameChg chg="del">
          <ac:chgData name="Alexis Whyte" userId="c877b58e-b138-45d9-aa55-b42f2dc16b11" providerId="ADAL" clId="{CBE076CB-C6F8-410D-AE66-0EA64EB64A68}" dt="2025-11-20T15:57:13.504" v="1252" actId="21"/>
          <ac:graphicFrameMkLst>
            <pc:docMk/>
            <pc:sldMk cId="702956880" sldId="277"/>
            <ac:graphicFrameMk id="8" creationId="{548B70C7-BC6F-4936-B39D-1EC581B65FBE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20T16:02:06.857" v="1339" actId="14100"/>
        <pc:sldMkLst>
          <pc:docMk/>
          <pc:sldMk cId="3505469613" sldId="278"/>
        </pc:sldMkLst>
        <pc:spChg chg="mod">
          <ac:chgData name="Alexis Whyte" userId="c877b58e-b138-45d9-aa55-b42f2dc16b11" providerId="ADAL" clId="{CBE076CB-C6F8-410D-AE66-0EA64EB64A68}" dt="2025-11-20T16:01:37.071" v="1332" actId="20577"/>
          <ac:spMkLst>
            <pc:docMk/>
            <pc:sldMk cId="3505469613" sldId="278"/>
            <ac:spMk id="5" creationId="{8C602C5A-38F7-12BC-B3C4-DCD4F9A2C419}"/>
          </ac:spMkLst>
        </pc:spChg>
        <pc:graphicFrameChg chg="add mod">
          <ac:chgData name="Alexis Whyte" userId="c877b58e-b138-45d9-aa55-b42f2dc16b11" providerId="ADAL" clId="{CBE076CB-C6F8-410D-AE66-0EA64EB64A68}" dt="2025-11-20T16:02:06.857" v="1339" actId="14100"/>
          <ac:graphicFrameMkLst>
            <pc:docMk/>
            <pc:sldMk cId="3505469613" sldId="278"/>
            <ac:graphicFrameMk id="2" creationId="{7E5AEDAB-8B44-7ACA-A23F-5141C9ABE655}"/>
          </ac:graphicFrameMkLst>
        </pc:graphicFrameChg>
        <pc:graphicFrameChg chg="del">
          <ac:chgData name="Alexis Whyte" userId="c877b58e-b138-45d9-aa55-b42f2dc16b11" providerId="ADAL" clId="{CBE076CB-C6F8-410D-AE66-0EA64EB64A68}" dt="2025-11-20T16:01:53.986" v="1333" actId="21"/>
          <ac:graphicFrameMkLst>
            <pc:docMk/>
            <pc:sldMk cId="3505469613" sldId="278"/>
            <ac:graphicFrameMk id="4" creationId="{8A2A2AD8-00B3-499B-BC2C-0607AE3D7EB4}"/>
          </ac:graphicFrameMkLst>
        </pc:graphicFrameChg>
      </pc:sldChg>
      <pc:sldChg chg="addSp delSp modSp mod">
        <pc:chgData name="Alexis Whyte" userId="c877b58e-b138-45d9-aa55-b42f2dc16b11" providerId="ADAL" clId="{CBE076CB-C6F8-410D-AE66-0EA64EB64A68}" dt="2025-11-20T16:03:42.553" v="1479" actId="14100"/>
        <pc:sldMkLst>
          <pc:docMk/>
          <pc:sldMk cId="2912316022" sldId="279"/>
        </pc:sldMkLst>
        <pc:spChg chg="mod">
          <ac:chgData name="Alexis Whyte" userId="c877b58e-b138-45d9-aa55-b42f2dc16b11" providerId="ADAL" clId="{CBE076CB-C6F8-410D-AE66-0EA64EB64A68}" dt="2025-11-20T16:03:08.695" v="1471" actId="20577"/>
          <ac:spMkLst>
            <pc:docMk/>
            <pc:sldMk cId="2912316022" sldId="279"/>
            <ac:spMk id="5" creationId="{6EEFC164-117D-E760-C839-D6D811849ED8}"/>
          </ac:spMkLst>
        </pc:spChg>
        <pc:graphicFrameChg chg="add mod">
          <ac:chgData name="Alexis Whyte" userId="c877b58e-b138-45d9-aa55-b42f2dc16b11" providerId="ADAL" clId="{CBE076CB-C6F8-410D-AE66-0EA64EB64A68}" dt="2025-11-20T16:03:42.553" v="1479" actId="14100"/>
          <ac:graphicFrameMkLst>
            <pc:docMk/>
            <pc:sldMk cId="2912316022" sldId="279"/>
            <ac:graphicFrameMk id="2" creationId="{79E76496-A6CA-987F-5247-4EDA4D8EAD79}"/>
          </ac:graphicFrameMkLst>
        </pc:graphicFrameChg>
        <pc:graphicFrameChg chg="del">
          <ac:chgData name="Alexis Whyte" userId="c877b58e-b138-45d9-aa55-b42f2dc16b11" providerId="ADAL" clId="{CBE076CB-C6F8-410D-AE66-0EA64EB64A68}" dt="2025-11-20T16:03:22.010" v="1472" actId="21"/>
          <ac:graphicFrameMkLst>
            <pc:docMk/>
            <pc:sldMk cId="2912316022" sldId="279"/>
            <ac:graphicFrameMk id="4" creationId="{9B8EB5ED-E3D4-4102-97A2-A379CAD67560}"/>
          </ac:graphicFrameMkLst>
        </pc:graphicFrameChg>
      </pc:sldChg>
      <pc:sldChg chg="modSp mod">
        <pc:chgData name="Alexis Whyte" userId="c877b58e-b138-45d9-aa55-b42f2dc16b11" providerId="ADAL" clId="{CBE076CB-C6F8-410D-AE66-0EA64EB64A68}" dt="2025-11-21T16:56:42.277" v="1543" actId="20577"/>
        <pc:sldMkLst>
          <pc:docMk/>
          <pc:sldMk cId="224921507" sldId="280"/>
        </pc:sldMkLst>
        <pc:spChg chg="mod">
          <ac:chgData name="Alexis Whyte" userId="c877b58e-b138-45d9-aa55-b42f2dc16b11" providerId="ADAL" clId="{CBE076CB-C6F8-410D-AE66-0EA64EB64A68}" dt="2025-11-21T16:56:42.277" v="1543" actId="20577"/>
          <ac:spMkLst>
            <pc:docMk/>
            <pc:sldMk cId="224921507" sldId="280"/>
            <ac:spMk id="3" creationId="{F6125DD3-0FC4-057C-A190-27600A2701D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haredxpertise-my.sharepoint.com/personal/alexis_whyte_sharedxpertise_com/Documents/2025%20Screening%20BD%20Analysis%20for%20Tre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'Q1 - Q25'!$H$93:$H$97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'Q1 - Q25'!$I$93:$I$97</c:f>
              <c:numCache>
                <c:formatCode>General</c:formatCode>
                <c:ptCount val="5"/>
                <c:pt idx="0">
                  <c:v>6.1</c:v>
                </c:pt>
                <c:pt idx="1">
                  <c:v>6.9</c:v>
                </c:pt>
                <c:pt idx="2">
                  <c:v>6.8</c:v>
                </c:pt>
                <c:pt idx="3">
                  <c:v>6.3</c:v>
                </c:pt>
                <c:pt idx="4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96-445C-B482-2B774F78E3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9607216"/>
        <c:axId val="39613936"/>
      </c:lineChart>
      <c:catAx>
        <c:axId val="3960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3936"/>
        <c:crosses val="autoZero"/>
        <c:auto val="1"/>
        <c:lblAlgn val="ctr"/>
        <c:lblOffset val="100"/>
        <c:noMultiLvlLbl val="0"/>
      </c:catAx>
      <c:valAx>
        <c:axId val="39613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60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76104372383085E-2"/>
          <c:y val="3.6438164625906294E-2"/>
          <c:w val="0.76907698492856513"/>
          <c:h val="0.896399412016178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'Q5'!$B$18</c:f>
              <c:strCache>
                <c:ptCount val="1"/>
                <c:pt idx="0">
                  <c:v>Fewer than 2,000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'Q5'!$E$18:$I$18</c:f>
              <c:numCache>
                <c:formatCode>0%</c:formatCode>
                <c:ptCount val="5"/>
                <c:pt idx="0">
                  <c:v>0.37</c:v>
                </c:pt>
                <c:pt idx="1">
                  <c:v>0.28999999999999998</c:v>
                </c:pt>
                <c:pt idx="2">
                  <c:v>0.37</c:v>
                </c:pt>
                <c:pt idx="3">
                  <c:v>0.547244094488189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B-464A-934A-0F156338764D}"/>
            </c:ext>
          </c:extLst>
        </c:ser>
        <c:ser>
          <c:idx val="1"/>
          <c:order val="1"/>
          <c:tx>
            <c:strRef>
              <c:f>'Q5'!$B$19</c:f>
              <c:strCache>
                <c:ptCount val="1"/>
                <c:pt idx="0">
                  <c:v>2,000 - 4,999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'Q5'!$E$19:$I$19</c:f>
              <c:numCache>
                <c:formatCode>0%</c:formatCode>
                <c:ptCount val="5"/>
                <c:pt idx="0">
                  <c:v>0.22</c:v>
                </c:pt>
                <c:pt idx="1">
                  <c:v>0.31</c:v>
                </c:pt>
                <c:pt idx="2">
                  <c:v>0.22</c:v>
                </c:pt>
                <c:pt idx="3">
                  <c:v>0.16929133858267717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B-464A-934A-0F156338764D}"/>
            </c:ext>
          </c:extLst>
        </c:ser>
        <c:ser>
          <c:idx val="2"/>
          <c:order val="2"/>
          <c:tx>
            <c:strRef>
              <c:f>'Q5'!$B$20</c:f>
              <c:strCache>
                <c:ptCount val="1"/>
                <c:pt idx="0">
                  <c:v>5,000 – 9,999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'Q5'!$E$20:$I$20</c:f>
              <c:numCache>
                <c:formatCode>0%</c:formatCode>
                <c:ptCount val="5"/>
                <c:pt idx="0">
                  <c:v>0.13</c:v>
                </c:pt>
                <c:pt idx="1">
                  <c:v>0.13</c:v>
                </c:pt>
                <c:pt idx="2">
                  <c:v>0.09</c:v>
                </c:pt>
                <c:pt idx="3">
                  <c:v>8.2677165354330714E-2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B-464A-934A-0F156338764D}"/>
            </c:ext>
          </c:extLst>
        </c:ser>
        <c:ser>
          <c:idx val="3"/>
          <c:order val="3"/>
          <c:tx>
            <c:strRef>
              <c:f>'Q5'!$B$21</c:f>
              <c:strCache>
                <c:ptCount val="1"/>
                <c:pt idx="0">
                  <c:v>10,000 – 19,999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'Q5'!$E$21:$I$21</c:f>
              <c:numCache>
                <c:formatCode>0%</c:formatCode>
                <c:ptCount val="5"/>
                <c:pt idx="0">
                  <c:v>0.1</c:v>
                </c:pt>
                <c:pt idx="1">
                  <c:v>0.09</c:v>
                </c:pt>
                <c:pt idx="2">
                  <c:v>0.14000000000000001</c:v>
                </c:pt>
                <c:pt idx="3">
                  <c:v>5.1181102362204724E-2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8B-464A-934A-0F156338764D}"/>
            </c:ext>
          </c:extLst>
        </c:ser>
        <c:ser>
          <c:idx val="4"/>
          <c:order val="4"/>
          <c:tx>
            <c:strRef>
              <c:f>'Q5'!$B$22</c:f>
              <c:strCache>
                <c:ptCount val="1"/>
                <c:pt idx="0">
                  <c:v>20,000 – 29,999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'Q5'!$E$22:$I$22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0.05</c:v>
                </c:pt>
                <c:pt idx="3">
                  <c:v>2.7559055118110236E-2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8B-464A-934A-0F156338764D}"/>
            </c:ext>
          </c:extLst>
        </c:ser>
        <c:ser>
          <c:idx val="5"/>
          <c:order val="5"/>
          <c:tx>
            <c:strRef>
              <c:f>'Q5'!$B$23</c:f>
              <c:strCache>
                <c:ptCount val="1"/>
                <c:pt idx="0">
                  <c:v>30,000 – 49,999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'Q5'!$E$23:$I$23</c:f>
              <c:numCache>
                <c:formatCode>0%</c:formatCode>
                <c:ptCount val="5"/>
                <c:pt idx="0">
                  <c:v>0.04</c:v>
                </c:pt>
                <c:pt idx="1">
                  <c:v>0.05</c:v>
                </c:pt>
                <c:pt idx="2">
                  <c:v>0.03</c:v>
                </c:pt>
                <c:pt idx="3">
                  <c:v>4.3307086614173228E-2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8B-464A-934A-0F156338764D}"/>
            </c:ext>
          </c:extLst>
        </c:ser>
        <c:ser>
          <c:idx val="6"/>
          <c:order val="6"/>
          <c:tx>
            <c:strRef>
              <c:f>'Q5'!$B$24</c:f>
              <c:strCache>
                <c:ptCount val="1"/>
                <c:pt idx="0">
                  <c:v>More than 49,999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'Q5'!$E$17:$I$17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'Q5'!$E$24:$I$24</c:f>
              <c:numCache>
                <c:formatCode>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0.1</c:v>
                </c:pt>
                <c:pt idx="3">
                  <c:v>7.874015748031496E-2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8B-464A-934A-0F15633876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72868400"/>
        <c:axId val="1198078096"/>
      </c:barChart>
      <c:catAx>
        <c:axId val="127286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078096"/>
        <c:crosses val="autoZero"/>
        <c:auto val="1"/>
        <c:lblAlgn val="ctr"/>
        <c:lblOffset val="100"/>
        <c:noMultiLvlLbl val="0"/>
      </c:catAx>
      <c:valAx>
        <c:axId val="119807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86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'Q4, 7'!$A$4</c:f>
              <c:strCache>
                <c:ptCount val="1"/>
                <c:pt idx="0">
                  <c:v>Project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'Q4, 7'!$B$3:$H$3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'Q4, 7'!$B$4:$H$4</c:f>
              <c:numCache>
                <c:formatCode>0%</c:formatCode>
                <c:ptCount val="6"/>
                <c:pt idx="0">
                  <c:v>0.17682926829268292</c:v>
                </c:pt>
                <c:pt idx="1">
                  <c:v>0.20618556701030927</c:v>
                </c:pt>
                <c:pt idx="2">
                  <c:v>0.14682539682539683</c:v>
                </c:pt>
                <c:pt idx="3">
                  <c:v>0.15090000000000001</c:v>
                </c:pt>
                <c:pt idx="4">
                  <c:v>0.22352941176470589</c:v>
                </c:pt>
                <c:pt idx="5">
                  <c:v>0.28315412186379929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4-46CC-84FF-78F11FC6FDC9}"/>
            </c:ext>
          </c:extLst>
        </c:ser>
        <c:ser>
          <c:idx val="1"/>
          <c:order val="1"/>
          <c:tx>
            <c:strRef>
              <c:f>'Q4, 7'!$A$5</c:f>
              <c:strCache>
                <c:ptCount val="1"/>
                <c:pt idx="0">
                  <c:v>Multi-year contract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'Q4, 7'!$B$3:$H$3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'Q4, 7'!$B$5:$H$5</c:f>
              <c:numCache>
                <c:formatCode>0%</c:formatCode>
                <c:ptCount val="6"/>
                <c:pt idx="0">
                  <c:v>0.50914634146341464</c:v>
                </c:pt>
                <c:pt idx="1">
                  <c:v>0.49140893470790376</c:v>
                </c:pt>
                <c:pt idx="2">
                  <c:v>0.5357142857142857</c:v>
                </c:pt>
                <c:pt idx="3">
                  <c:v>0.53959999999999997</c:v>
                </c:pt>
                <c:pt idx="4">
                  <c:v>0.42352941176470588</c:v>
                </c:pt>
                <c:pt idx="5">
                  <c:v>0.30107526881720431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4-46CC-84FF-78F11FC6FDC9}"/>
            </c:ext>
          </c:extLst>
        </c:ser>
        <c:ser>
          <c:idx val="2"/>
          <c:order val="2"/>
          <c:tx>
            <c:strRef>
              <c:f>'Q4, 7'!$A$6</c:f>
              <c:strCache>
                <c:ptCount val="1"/>
                <c:pt idx="0">
                  <c:v>Annual contract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'Q4, 7'!$B$3:$H$3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'Q4, 7'!$B$6:$H$6</c:f>
              <c:numCache>
                <c:formatCode>0%</c:formatCode>
                <c:ptCount val="6"/>
                <c:pt idx="0">
                  <c:v>0.31402439024390244</c:v>
                </c:pt>
                <c:pt idx="1">
                  <c:v>0.30240549828178692</c:v>
                </c:pt>
                <c:pt idx="2">
                  <c:v>0.31746031746031744</c:v>
                </c:pt>
                <c:pt idx="3">
                  <c:v>0.30940000000000001</c:v>
                </c:pt>
                <c:pt idx="4">
                  <c:v>0.35294117647058826</c:v>
                </c:pt>
                <c:pt idx="5">
                  <c:v>0.41218637992831542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4-46CC-84FF-78F11FC6F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3252431"/>
        <c:axId val="1743253391"/>
      </c:barChart>
      <c:catAx>
        <c:axId val="1743252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253391"/>
        <c:crosses val="autoZero"/>
        <c:auto val="1"/>
        <c:lblAlgn val="ctr"/>
        <c:lblOffset val="100"/>
        <c:noMultiLvlLbl val="0"/>
      </c:catAx>
      <c:valAx>
        <c:axId val="1743253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25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'Q17'!$B$22:$B$23</c:f>
              <c:strCache>
                <c:ptCount val="2"/>
                <c:pt idx="0">
                  <c:v>My company has renegotiated the scope of services</c:v>
                </c:pt>
                <c:pt idx="1">
                  <c:v>under the terms of contract with this provider</c:v>
                </c:pt>
              </c:strCache>
            </c:strRef>
          </c:tx>
          <c:spPr>
            <a:solidFill>
              <a:srgbClr val="5089B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'Q17'!$A$26:$A$30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'Q17'!$B$26:$B$30</c:f>
              <c:numCache>
                <c:formatCode>0%</c:formatCode>
                <c:ptCount val="5"/>
                <c:pt idx="0">
                  <c:v>0.43290000000000001</c:v>
                </c:pt>
                <c:pt idx="1">
                  <c:v>0.50700000000000001</c:v>
                </c:pt>
                <c:pt idx="2">
                  <c:v>0.53</c:v>
                </c:pt>
                <c:pt idx="3">
                  <c:v>0.45959595959595961</c:v>
                </c:pt>
                <c:pt idx="4">
                  <c:v>0.31304347826086959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8-40E8-B74E-51A686E41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72896"/>
        <c:axId val="132959040"/>
      </c:barChart>
      <c:lineChart>
        <c:grouping val="stacked"/>
        <c:varyColors val="0"/>
        <c:ser>
          <c:idx val="1"/>
          <c:order val="1"/>
          <c:tx>
            <c:strRef>
              <c:f>'Q17'!$C$22:$C$23</c:f>
              <c:strCache>
                <c:ptCount val="2"/>
                <c:pt idx="0">
                  <c:v>In that renegotiation, my company expanded</c:v>
                </c:pt>
                <c:pt idx="1">
                  <c:v>the scope of services with this provider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'Q17'!$A$26:$A$30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'Q17'!$C$26:$C$30</c:f>
              <c:numCache>
                <c:formatCode>0%</c:formatCode>
                <c:ptCount val="5"/>
                <c:pt idx="0">
                  <c:v>0.84760000000000002</c:v>
                </c:pt>
                <c:pt idx="1">
                  <c:v>0.79169999999999996</c:v>
                </c:pt>
                <c:pt idx="2">
                  <c:v>0.8</c:v>
                </c:pt>
                <c:pt idx="3">
                  <c:v>0.86</c:v>
                </c:pt>
                <c:pt idx="4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E8-40E8-B74E-51A686E41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33072896"/>
        <c:axId val="132959040"/>
      </c:lineChart>
      <c:catAx>
        <c:axId val="1330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959040"/>
        <c:crosses val="autoZero"/>
        <c:auto val="1"/>
        <c:lblAlgn val="ctr"/>
        <c:lblOffset val="100"/>
        <c:noMultiLvlLbl val="0"/>
      </c:catAx>
      <c:valAx>
        <c:axId val="1329590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33072896"/>
        <c:crosses val="autoZero"/>
        <c:crossBetween val="between"/>
        <c:majorUnit val="0.2"/>
        <c:minorUnit val="4.0000000000000008E-2"/>
      </c:valAx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Sheet2!$N$3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Sheet2!$O$2:$S$2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Sheet2!$O$3:$S$3</c:f>
              <c:numCache>
                <c:formatCode>0%</c:formatCode>
                <c:ptCount val="5"/>
                <c:pt idx="0">
                  <c:v>0.82</c:v>
                </c:pt>
                <c:pt idx="1">
                  <c:v>0.75</c:v>
                </c:pt>
                <c:pt idx="2">
                  <c:v>0.81</c:v>
                </c:pt>
                <c:pt idx="3">
                  <c:v>0.78</c:v>
                </c:pt>
                <c:pt idx="4">
                  <c:v>0.81294964028776984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2-4AA8-8574-D0956DA78160}"/>
            </c:ext>
          </c:extLst>
        </c:ser>
        <c:ser>
          <c:idx val="1"/>
          <c:order val="1"/>
          <c:tx>
            <c:strRef>
              <c:f>Sheet2!$N$4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Sheet2!$O$2:$S$2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Sheet2!$O$4:$S$4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</c:v>
                </c:pt>
                <c:pt idx="2">
                  <c:v>0.14000000000000001</c:v>
                </c:pt>
                <c:pt idx="3">
                  <c:v>0.18</c:v>
                </c:pt>
                <c:pt idx="4">
                  <c:v>0.16546762589928057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2-4AA8-8574-D0956DA78160}"/>
            </c:ext>
          </c:extLst>
        </c:ser>
        <c:ser>
          <c:idx val="2"/>
          <c:order val="2"/>
          <c:tx>
            <c:strRef>
              <c:f>Sheet2!$N$5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Sheet2!$O$2:$S$2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Sheet2!$O$5:$S$5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0.02</c:v>
                </c:pt>
                <c:pt idx="4">
                  <c:v>1.4388489208633094E-2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E2-4AA8-8574-D0956DA78160}"/>
            </c:ext>
          </c:extLst>
        </c:ser>
        <c:ser>
          <c:idx val="3"/>
          <c:order val="3"/>
          <c:tx>
            <c:strRef>
              <c:f>Sheet2!$N$6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Sheet2!$O$2:$S$2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Sheet2!$O$6:$S$6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E2-4AA8-8574-D0956DA78160}"/>
            </c:ext>
          </c:extLst>
        </c:ser>
        <c:ser>
          <c:idx val="4"/>
          <c:order val="4"/>
          <c:tx>
            <c:strRef>
              <c:f>Sheet2!$N$7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Sheet2!$O$2:$S$2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Sheet2!$O$7:$S$7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7.1942446043165471E-3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E2-4AA8-8574-D0956DA78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0475871"/>
        <c:axId val="140473471"/>
      </c:barChart>
      <c:catAx>
        <c:axId val="140475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473471"/>
        <c:crosses val="autoZero"/>
        <c:auto val="1"/>
        <c:lblAlgn val="ctr"/>
        <c:lblOffset val="100"/>
        <c:noMultiLvlLbl val="0"/>
      </c:catAx>
      <c:valAx>
        <c:axId val="14047347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04758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Sheet2!$G$13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Sheet2!$H$12:$L$12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Sheet2!$H$13:$L$13</c:f>
              <c:numCache>
                <c:formatCode>0%</c:formatCode>
                <c:ptCount val="5"/>
                <c:pt idx="0">
                  <c:v>0.68</c:v>
                </c:pt>
                <c:pt idx="1">
                  <c:v>0.69</c:v>
                </c:pt>
                <c:pt idx="2">
                  <c:v>0.71</c:v>
                </c:pt>
                <c:pt idx="3">
                  <c:v>0.66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B-4462-801E-003ED3C468C8}"/>
            </c:ext>
          </c:extLst>
        </c:ser>
        <c:ser>
          <c:idx val="1"/>
          <c:order val="1"/>
          <c:tx>
            <c:strRef>
              <c:f>Sheet2!$G$14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Sheet2!$H$12:$L$12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Sheet2!$H$14:$L$14</c:f>
              <c:numCache>
                <c:formatCode>0%</c:formatCode>
                <c:ptCount val="5"/>
                <c:pt idx="0">
                  <c:v>0.2</c:v>
                </c:pt>
                <c:pt idx="1">
                  <c:v>0.23</c:v>
                </c:pt>
                <c:pt idx="2">
                  <c:v>0.22</c:v>
                </c:pt>
                <c:pt idx="3">
                  <c:v>0.26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B-4462-801E-003ED3C468C8}"/>
            </c:ext>
          </c:extLst>
        </c:ser>
        <c:ser>
          <c:idx val="2"/>
          <c:order val="2"/>
          <c:tx>
            <c:strRef>
              <c:f>Sheet2!$G$15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Sheet2!$H$12:$L$12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Sheet2!$H$15:$L$15</c:f>
              <c:numCache>
                <c:formatCode>0%</c:formatCode>
                <c:ptCount val="5"/>
                <c:pt idx="0">
                  <c:v>0.08</c:v>
                </c:pt>
                <c:pt idx="1">
                  <c:v>0.04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B-4462-801E-003ED3C468C8}"/>
            </c:ext>
          </c:extLst>
        </c:ser>
        <c:ser>
          <c:idx val="3"/>
          <c:order val="3"/>
          <c:tx>
            <c:strRef>
              <c:f>Sheet2!$G$16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Sheet2!$H$12:$L$12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Sheet2!$H$16:$L$16</c:f>
              <c:numCache>
                <c:formatCode>0%</c:formatCode>
                <c:ptCount val="5"/>
                <c:pt idx="0">
                  <c:v>0.01</c:v>
                </c:pt>
                <c:pt idx="1">
                  <c:v>0.01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EB-4462-801E-003ED3C468C8}"/>
            </c:ext>
          </c:extLst>
        </c:ser>
        <c:ser>
          <c:idx val="4"/>
          <c:order val="4"/>
          <c:tx>
            <c:strRef>
              <c:f>Sheet2!$G$17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Sheet2!$H$12:$L$12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Sheet2!$H$17:$L$17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EB-4462-801E-003ED3C46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9376143"/>
        <c:axId val="169377583"/>
      </c:barChart>
      <c:catAx>
        <c:axId val="16937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77583"/>
        <c:crosses val="autoZero"/>
        <c:auto val="1"/>
        <c:lblAlgn val="ctr"/>
        <c:lblOffset val="100"/>
        <c:noMultiLvlLbl val="0"/>
      </c:catAx>
      <c:valAx>
        <c:axId val="16937758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3761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Sheet2!$G$22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Sheet2!$H$21:$L$21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Sheet2!$H$22:$L$22</c:f>
              <c:numCache>
                <c:formatCode>0%</c:formatCode>
                <c:ptCount val="5"/>
                <c:pt idx="0">
                  <c:v>0.78</c:v>
                </c:pt>
                <c:pt idx="1">
                  <c:v>0.74</c:v>
                </c:pt>
                <c:pt idx="2">
                  <c:v>0.75</c:v>
                </c:pt>
                <c:pt idx="3">
                  <c:v>0.74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0-4C0F-AFF0-61A5AF37CFA5}"/>
            </c:ext>
          </c:extLst>
        </c:ser>
        <c:ser>
          <c:idx val="1"/>
          <c:order val="1"/>
          <c:tx>
            <c:strRef>
              <c:f>Sheet2!$G$23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Sheet2!$H$21:$L$21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Sheet2!$H$23:$L$23</c:f>
              <c:numCache>
                <c:formatCode>0%</c:formatCode>
                <c:ptCount val="5"/>
                <c:pt idx="0">
                  <c:v>0.15</c:v>
                </c:pt>
                <c:pt idx="1">
                  <c:v>0.21</c:v>
                </c:pt>
                <c:pt idx="2">
                  <c:v>0.22</c:v>
                </c:pt>
                <c:pt idx="3">
                  <c:v>0.22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0-4C0F-AFF0-61A5AF37CFA5}"/>
            </c:ext>
          </c:extLst>
        </c:ser>
        <c:ser>
          <c:idx val="2"/>
          <c:order val="2"/>
          <c:tx>
            <c:strRef>
              <c:f>Sheet2!$G$24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Sheet2!$H$21:$L$21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Sheet2!$H$24:$L$24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00-4C0F-AFF0-61A5AF37CFA5}"/>
            </c:ext>
          </c:extLst>
        </c:ser>
        <c:ser>
          <c:idx val="3"/>
          <c:order val="3"/>
          <c:tx>
            <c:strRef>
              <c:f>Sheet2!$G$25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Sheet2!$H$21:$L$21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Sheet2!$H$25:$L$25</c:f>
              <c:numCache>
                <c:formatCode>0%</c:formatCode>
                <c:ptCount val="5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00-4C0F-AFF0-61A5AF37CFA5}"/>
            </c:ext>
          </c:extLst>
        </c:ser>
        <c:ser>
          <c:idx val="4"/>
          <c:order val="4"/>
          <c:tx>
            <c:strRef>
              <c:f>Sheet2!$G$26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Sheet2!$H$21:$L$21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Sheet2!$H$26:$L$26</c:f>
              <c:numCache>
                <c:formatCode>0%</c:formatCode>
                <c:ptCount val="5"/>
                <c:pt idx="0">
                  <c:v>0.03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0-4C0F-AFF0-61A5AF37C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1785327"/>
        <c:axId val="141786287"/>
      </c:barChart>
      <c:catAx>
        <c:axId val="14178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86287"/>
        <c:crosses val="autoZero"/>
        <c:auto val="1"/>
        <c:lblAlgn val="ctr"/>
        <c:lblOffset val="100"/>
        <c:noMultiLvlLbl val="0"/>
      </c:catAx>
      <c:valAx>
        <c:axId val="141786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17853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55CE61-4BA6-4A63-99B8-7D617E5B65D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0C3219-ECB9-40FF-A2C0-E3EF6948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1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4A1D-4130-E96A-85B7-6C52B2456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624A1-4FBF-FB55-127B-78F5632C3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B0581-0920-A7C7-C438-751A632DC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E190-7058-C46A-5682-F22CE8BC8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7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2E12B-5636-2D6A-7465-5B665A44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49659-7A8E-986D-29FC-32B312001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D8265B-ECB9-363F-24F9-54B49799A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08DA2-A0B9-9813-CB8F-9FB1BDEF6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5EC8A-E604-4740-FF63-B4A91D2EE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F439C-8650-8732-B67C-A07289F5A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A7CE35-5901-9B8E-48FD-41454F2DD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B57F0-EFB4-FBDB-027E-6812D88C4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8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181C-D03B-5692-DD97-64186916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237E3-E0AD-DBF8-94EE-1D4742E06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F3DD72-1FBB-9C42-3925-F0432C3B1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267B3-CD0B-2DB2-FD91-7AE3AB467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C3219-ECB9-40FF-A2C0-E3EF69485D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30649-E985-493A-A39B-D14C95F69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2C49E-EAD6-4E8E-B2FA-E070CEEB00E0}"/>
              </a:ext>
            </a:extLst>
          </p:cNvPr>
          <p:cNvSpPr/>
          <p:nvPr userDrawn="1"/>
        </p:nvSpPr>
        <p:spPr>
          <a:xfrm>
            <a:off x="1322119" y="1215129"/>
            <a:ext cx="9547761" cy="4589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9550400" cy="944563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ea typeface="Tahoma" pitchFamily="34" charset="0"/>
                <a:cs typeface="Levenim MT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>
            <a:normAutofit/>
          </a:bodyPr>
          <a:lstStyle>
            <a:lvl1pPr>
              <a:buClrTx/>
              <a:defRPr sz="28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9550400" cy="944563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bg1">
                    <a:lumMod val="95000"/>
                  </a:schemeClr>
                </a:solidFill>
                <a:latin typeface="Levenim MT" pitchFamily="2" charset="-79"/>
                <a:ea typeface="Tahoma" pitchFamily="34" charset="0"/>
                <a:cs typeface="Levenim MT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>
            <a:normAutofit/>
          </a:bodyPr>
          <a:lstStyle>
            <a:lvl1pPr>
              <a:buClrTx/>
              <a:defRPr sz="28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CA1BCC-3268-4D50-90DC-37381808A12F}"/>
              </a:ext>
            </a:extLst>
          </p:cNvPr>
          <p:cNvSpPr txBox="1">
            <a:spLocks/>
          </p:cNvSpPr>
          <p:nvPr userDrawn="1"/>
        </p:nvSpPr>
        <p:spPr>
          <a:xfrm>
            <a:off x="435864" y="23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FA85F8-99A0-4A03-B27D-C170B55E4234}"/>
              </a:ext>
            </a:extLst>
          </p:cNvPr>
          <p:cNvSpPr/>
          <p:nvPr userDrawn="1"/>
        </p:nvSpPr>
        <p:spPr>
          <a:xfrm>
            <a:off x="0" y="1345959"/>
            <a:ext cx="12192000" cy="5336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6287802-4DBB-43D3-A897-48A6A05A5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5864" y="1682044"/>
            <a:ext cx="11329416" cy="4494919"/>
          </a:xfrm>
        </p:spPr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64857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8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09CA-3CCF-D848-847D-80149DA5450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4265-FA0A-8749-AF92-433F0891E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908724"/>
            <a:ext cx="10363200" cy="5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2482627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med">
    <p:fade/>
  </p:transition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>
          <a:solidFill>
            <a:srgbClr val="808080"/>
          </a:solidFill>
          <a:latin typeface="+mn-lt"/>
        </a:defRPr>
      </a:lvl2pPr>
      <a:lvl3pPr marL="10858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4287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400">
          <a:solidFill>
            <a:schemeClr val="folHlink"/>
          </a:solidFill>
          <a:latin typeface="+mn-lt"/>
        </a:defRPr>
      </a:lvl4pPr>
      <a:lvl5pPr marL="17716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rgbClr val="C00000"/>
          </a:solidFill>
          <a:latin typeface="+mn-lt"/>
        </a:defRPr>
      </a:lvl5pPr>
      <a:lvl6pPr marL="22288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908724"/>
            <a:ext cx="10363200" cy="5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2482627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 spd="med">
    <p:fade/>
  </p:transition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>
          <a:solidFill>
            <a:srgbClr val="808080"/>
          </a:solidFill>
          <a:latin typeface="+mn-lt"/>
        </a:defRPr>
      </a:lvl2pPr>
      <a:lvl3pPr marL="10858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4287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400">
          <a:solidFill>
            <a:schemeClr val="folHlink"/>
          </a:solidFill>
          <a:latin typeface="+mn-lt"/>
        </a:defRPr>
      </a:lvl4pPr>
      <a:lvl5pPr marL="17716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rgbClr val="C00000"/>
          </a:solidFill>
          <a:latin typeface="+mn-lt"/>
        </a:defRPr>
      </a:lvl5pPr>
      <a:lvl6pPr marL="22288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2120" y="1134166"/>
            <a:ext cx="9547761" cy="4589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13361"/>
            <a:ext cx="9144000" cy="18777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2020-2024</a:t>
            </a:r>
            <a:br>
              <a:rPr lang="en-US" b="1" dirty="0"/>
            </a:br>
            <a:r>
              <a:rPr lang="en-US" b="1" dirty="0"/>
              <a:t>RPO Baker’s Dozen Key Trends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DE5B5-1E0A-DEA5-E060-CFA687CC8DC4}"/>
              </a:ext>
            </a:extLst>
          </p:cNvPr>
          <p:cNvSpPr txBox="1"/>
          <p:nvPr/>
        </p:nvSpPr>
        <p:spPr>
          <a:xfrm>
            <a:off x="4695024" y="3208494"/>
            <a:ext cx="6376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Screening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55753-D5BB-EAC2-3588-EFACD08C0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4" name="Picture 3" descr="A gold circle with white text&#10;&#10;Description automatically generated">
            <a:extLst>
              <a:ext uri="{FF2B5EF4-FFF2-40B4-BE49-F238E27FC236}">
                <a16:creationId xmlns:a16="http://schemas.microsoft.com/office/drawing/2014/main" id="{46B04D96-72C6-9F21-C0D0-86B0C0FDAA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8694" r="74766"/>
          <a:stretch>
            <a:fillRect/>
          </a:stretch>
        </p:blipFill>
        <p:spPr>
          <a:xfrm>
            <a:off x="4857964" y="6165405"/>
            <a:ext cx="2476071" cy="692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ED85E3-82DD-42E0-3841-07D99CD586E7}"/>
              </a:ext>
            </a:extLst>
          </p:cNvPr>
          <p:cNvSpPr txBox="1"/>
          <p:nvPr/>
        </p:nvSpPr>
        <p:spPr>
          <a:xfrm>
            <a:off x="4455558" y="6165405"/>
            <a:ext cx="328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(2021-2025)</a:t>
            </a:r>
          </a:p>
        </p:txBody>
      </p:sp>
    </p:spTree>
    <p:extLst>
      <p:ext uri="{BB962C8B-B14F-4D97-AF65-F5344CB8AC3E}">
        <p14:creationId xmlns:p14="http://schemas.microsoft.com/office/powerpoint/2010/main" val="65937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EAA1FB-27F9-1670-13B8-1CF5F4B7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125DD3-0FC4-057C-A190-27600A2701D6}"/>
              </a:ext>
            </a:extLst>
          </p:cNvPr>
          <p:cNvSpPr txBox="1"/>
          <p:nvPr/>
        </p:nvSpPr>
        <p:spPr>
          <a:xfrm>
            <a:off x="424191" y="346604"/>
            <a:ext cx="11343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2025 Baker’s Dozen Pre-Employment Background Screening Report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74F3226-00C9-A807-DE84-BCF67E0F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72" y="1438377"/>
            <a:ext cx="9540885" cy="9549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itchFamily="34" charset="0"/>
                <a:ea typeface="Calibri" panose="020F0502020204030204" pitchFamily="34" charset="0"/>
                <a:cs typeface="Arial" pitchFamily="34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a comparison of each provider in our survey, along with a complete question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by-question analysis, our detailed research reports are available for purchase. </a:t>
            </a: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5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B1F8FD52-8C07-0C8D-5170-9D4B34EA1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0961">
            <a:off x="4112545" y="2392724"/>
            <a:ext cx="2886550" cy="3735535"/>
          </a:xfrm>
          <a:prstGeom prst="rect">
            <a:avLst/>
          </a:prstGeom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3BD950-95FB-D2EB-D292-E26851A1D186}"/>
              </a:ext>
            </a:extLst>
          </p:cNvPr>
          <p:cNvSpPr txBox="1"/>
          <p:nvPr/>
        </p:nvSpPr>
        <p:spPr>
          <a:xfrm>
            <a:off x="7476918" y="3782702"/>
            <a:ext cx="3872330" cy="90178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740" b="1" dirty="0">
                <a:latin typeface="Lora" pitchFamily="2" charset="0"/>
              </a:rPr>
              <a:t>For more information, </a:t>
            </a:r>
          </a:p>
          <a:p>
            <a:r>
              <a:rPr lang="en-US" sz="1740" b="1" dirty="0">
                <a:latin typeface="Lora" pitchFamily="2" charset="0"/>
              </a:rPr>
              <a:t>contact Gale Tedeschi at</a:t>
            </a:r>
          </a:p>
          <a:p>
            <a:r>
              <a:rPr lang="en-US" sz="1740" b="1" u="sng" dirty="0">
                <a:solidFill>
                  <a:srgbClr val="B91E2E"/>
                </a:solidFill>
                <a:latin typeface="Lora" pitchFamily="2" charset="0"/>
              </a:rPr>
              <a:t>gale.tedeschi@sharedxpertise.com</a:t>
            </a:r>
            <a:r>
              <a:rPr lang="en-US" sz="178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2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816128-805B-4F4A-8821-2561D97AC44A}"/>
              </a:ext>
            </a:extLst>
          </p:cNvPr>
          <p:cNvSpPr txBox="1"/>
          <p:nvPr/>
        </p:nvSpPr>
        <p:spPr>
          <a:xfrm>
            <a:off x="449625" y="346604"/>
            <a:ext cx="968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Background Screening Baker’s Dozen Methodology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C66878-FF20-243D-F5C8-5FE86BC6C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72804"/>
              </p:ext>
            </p:extLst>
          </p:nvPr>
        </p:nvGraphicFramePr>
        <p:xfrm>
          <a:off x="3758025" y="5135199"/>
          <a:ext cx="4798595" cy="820014"/>
        </p:xfrm>
        <a:graphic>
          <a:graphicData uri="http://schemas.openxmlformats.org/drawingml/2006/table">
            <a:tbl>
              <a:tblPr/>
              <a:tblGrid>
                <a:gridCol w="1489911">
                  <a:extLst>
                    <a:ext uri="{9D8B030D-6E8A-4147-A177-3AD203B41FA5}">
                      <a16:colId xmlns:a16="http://schemas.microsoft.com/office/drawing/2014/main" val="1363650384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597899153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28688018"/>
                    </a:ext>
                  </a:extLst>
                </a:gridCol>
                <a:gridCol w="678682">
                  <a:extLst>
                    <a:ext uri="{9D8B030D-6E8A-4147-A177-3AD203B41FA5}">
                      <a16:colId xmlns:a16="http://schemas.microsoft.com/office/drawing/2014/main" val="2927041704"/>
                    </a:ext>
                  </a:extLst>
                </a:gridCol>
                <a:gridCol w="546265">
                  <a:extLst>
                    <a:ext uri="{9D8B030D-6E8A-4147-A177-3AD203B41FA5}">
                      <a16:colId xmlns:a16="http://schemas.microsoft.com/office/drawing/2014/main" val="421948525"/>
                    </a:ext>
                  </a:extLst>
                </a:gridCol>
                <a:gridCol w="712137">
                  <a:extLst>
                    <a:ext uri="{9D8B030D-6E8A-4147-A177-3AD203B41FA5}">
                      <a16:colId xmlns:a16="http://schemas.microsoft.com/office/drawing/2014/main" val="1197090934"/>
                    </a:ext>
                  </a:extLst>
                </a:gridCol>
              </a:tblGrid>
              <a:tr h="410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38670"/>
                  </a:ext>
                </a:extLst>
              </a:tr>
              <a:tr h="410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 Respondents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9546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2A202F-8F61-5A57-5672-B7FDA55830EC}"/>
              </a:ext>
            </a:extLst>
          </p:cNvPr>
          <p:cNvSpPr txBox="1"/>
          <p:nvPr/>
        </p:nvSpPr>
        <p:spPr>
          <a:xfrm>
            <a:off x="3612606" y="4373865"/>
            <a:ext cx="5089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Sample Size for </a:t>
            </a:r>
            <a:r>
              <a:rPr lang="en-US" b="1" dirty="0">
                <a:solidFill>
                  <a:srgbClr val="000000"/>
                </a:solidFill>
                <a:latin typeface="Aptos Narrow" panose="020B0004020202020204" pitchFamily="34" charset="0"/>
              </a:rPr>
              <a:t>Screening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Baker's Dozen Survey</a:t>
            </a:r>
          </a:p>
          <a:p>
            <a:pPr algn="ctr" fontAlgn="b"/>
            <a:r>
              <a:rPr lang="en-US" b="1" dirty="0">
                <a:solidFill>
                  <a:srgbClr val="000000"/>
                </a:solidFill>
                <a:latin typeface="Aptos Narrow" panose="020B0004020202020204" pitchFamily="34" charset="0"/>
              </a:rPr>
              <a:t>2021-2025*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BD21B-C996-8CF1-4417-63C950B6856D}"/>
              </a:ext>
            </a:extLst>
          </p:cNvPr>
          <p:cNvSpPr txBox="1"/>
          <p:nvPr/>
        </p:nvSpPr>
        <p:spPr>
          <a:xfrm>
            <a:off x="3755615" y="6007576"/>
            <a:ext cx="4680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*Includes responses for providers ranked outside top 13 Enterprise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E6969-9C2E-99FE-146D-B2F5DA436388}"/>
              </a:ext>
            </a:extLst>
          </p:cNvPr>
          <p:cNvSpPr txBox="1"/>
          <p:nvPr/>
        </p:nvSpPr>
        <p:spPr>
          <a:xfrm>
            <a:off x="871671" y="1413822"/>
            <a:ext cx="98533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HRO Today 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distributes 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survey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link to about 45 providers and to our own list of approximately 1,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00 Background Screening customers each year.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Baker’s 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Dozen questionnaire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has 40 questions.  It measures providers in three dimensions: breadth of services, size of deal, and quality of service. </a:t>
            </a:r>
          </a:p>
          <a:p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Companies need a minimum of 13 surveys from 10 companies to qualify for the enterprise list.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ranking is completely based on customer feedback and quantitative rankings.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0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B7D5952-2FE5-C9E9-1483-E272FF6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08" y="1759752"/>
            <a:ext cx="10212935" cy="64633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 2025, the average number of reported services used was 5.3. This marks a stark decline, though the average number of services used has declined since 2022. </a:t>
            </a:r>
          </a:p>
          <a:p>
            <a:pPr marL="171450" indent="-1714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171450" indent="-1714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836615B-7BFB-E567-2328-C0E2F40D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859" y="1423269"/>
            <a:ext cx="9144000" cy="4719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defTabSz="623438" fontAlgn="base">
              <a:spcBef>
                <a:spcPct val="0"/>
              </a:spcBef>
              <a:spcAft>
                <a:spcPct val="0"/>
              </a:spcAft>
              <a:defRPr sz="1600" i="1"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sz="1800" dirty="0"/>
              <a:t> My company outsources the following employment screening services to this provider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4D6D5-ED57-AD20-2FAC-0DD7714AB2BF}"/>
              </a:ext>
            </a:extLst>
          </p:cNvPr>
          <p:cNvSpPr txBox="1"/>
          <p:nvPr/>
        </p:nvSpPr>
        <p:spPr>
          <a:xfrm>
            <a:off x="449625" y="346604"/>
            <a:ext cx="3538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Service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01420-9644-9F45-94ED-2BC9D5973F5D}"/>
              </a:ext>
            </a:extLst>
          </p:cNvPr>
          <p:cNvSpPr txBox="1"/>
          <p:nvPr/>
        </p:nvSpPr>
        <p:spPr>
          <a:xfrm>
            <a:off x="1105783" y="4270993"/>
            <a:ext cx="10212936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Criminal history search, sex offender check, and social security number trace have been the three mostly commonly used services since 2021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Criminal history search is typically the most commonly used service.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415B8C-BC0F-5232-9DAE-3D5D12B4F4F5}"/>
              </a:ext>
            </a:extLst>
          </p:cNvPr>
          <p:cNvGrpSpPr/>
          <p:nvPr/>
        </p:nvGrpSpPr>
        <p:grpSpPr>
          <a:xfrm>
            <a:off x="3012067" y="6144519"/>
            <a:ext cx="1279747" cy="276551"/>
            <a:chOff x="838200" y="7722573"/>
            <a:chExt cx="1279747" cy="2765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C9BD92-483F-5C8B-4418-F3170DBB13BB}"/>
                </a:ext>
              </a:extLst>
            </p:cNvPr>
            <p:cNvSpPr/>
            <p:nvPr/>
          </p:nvSpPr>
          <p:spPr>
            <a:xfrm>
              <a:off x="838200" y="7746548"/>
              <a:ext cx="209008" cy="2046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16AA0A-031A-9A1A-C94B-5208EFB567D0}"/>
                </a:ext>
              </a:extLst>
            </p:cNvPr>
            <p:cNvSpPr txBox="1"/>
            <p:nvPr/>
          </p:nvSpPr>
          <p:spPr>
            <a:xfrm>
              <a:off x="1143000" y="7722573"/>
              <a:ext cx="974947" cy="27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sz="800" dirty="0"/>
                <a:t>Most commonly</a:t>
              </a:r>
            </a:p>
            <a:p>
              <a:pPr>
                <a:lnSpc>
                  <a:spcPts val="700"/>
                </a:lnSpc>
              </a:pPr>
              <a:r>
                <a:rPr lang="en-US" sz="800" dirty="0"/>
                <a:t>outsourced service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3C5DEA-632F-E3B6-D9CC-A269AD5CFFA3}"/>
              </a:ext>
            </a:extLst>
          </p:cNvPr>
          <p:cNvGrpSpPr/>
          <p:nvPr/>
        </p:nvGrpSpPr>
        <p:grpSpPr>
          <a:xfrm>
            <a:off x="4566378" y="6134872"/>
            <a:ext cx="1489740" cy="271869"/>
            <a:chOff x="2225453" y="7726680"/>
            <a:chExt cx="1489740" cy="27186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50B30C-AFA2-70D2-BDF8-8CBC4ADFACAA}"/>
                </a:ext>
              </a:extLst>
            </p:cNvPr>
            <p:cNvSpPr/>
            <p:nvPr/>
          </p:nvSpPr>
          <p:spPr>
            <a:xfrm>
              <a:off x="2225453" y="7750655"/>
              <a:ext cx="197095" cy="2142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00CA99-F839-74B0-BEC1-0FC2B2331260}"/>
                </a:ext>
              </a:extLst>
            </p:cNvPr>
            <p:cNvSpPr txBox="1"/>
            <p:nvPr/>
          </p:nvSpPr>
          <p:spPr>
            <a:xfrm>
              <a:off x="2530253" y="7726680"/>
              <a:ext cx="1184940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sz="800" dirty="0"/>
                <a:t>Second most commonly</a:t>
              </a:r>
            </a:p>
            <a:p>
              <a:pPr>
                <a:lnSpc>
                  <a:spcPts val="700"/>
                </a:lnSpc>
              </a:pPr>
              <a:r>
                <a:rPr lang="en-US" sz="800" dirty="0"/>
                <a:t>outsourced service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3A147B-D5AD-A4D5-CD3F-ED0BF276C872}"/>
              </a:ext>
            </a:extLst>
          </p:cNvPr>
          <p:cNvGrpSpPr/>
          <p:nvPr/>
        </p:nvGrpSpPr>
        <p:grpSpPr>
          <a:xfrm>
            <a:off x="6212251" y="6144519"/>
            <a:ext cx="1403178" cy="271869"/>
            <a:chOff x="3768060" y="7719060"/>
            <a:chExt cx="1403178" cy="2718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6B132B-17D6-9818-A82F-B0DC8AD18741}"/>
                </a:ext>
              </a:extLst>
            </p:cNvPr>
            <p:cNvSpPr/>
            <p:nvPr/>
          </p:nvSpPr>
          <p:spPr>
            <a:xfrm>
              <a:off x="3768060" y="7743035"/>
              <a:ext cx="197095" cy="20462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D456B8-ADB3-D587-019F-F482B23C4900}"/>
                </a:ext>
              </a:extLst>
            </p:cNvPr>
            <p:cNvSpPr txBox="1"/>
            <p:nvPr/>
          </p:nvSpPr>
          <p:spPr>
            <a:xfrm>
              <a:off x="4072860" y="7719060"/>
              <a:ext cx="1098378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n-US" sz="800" dirty="0"/>
                <a:t>Third most commonly</a:t>
              </a:r>
            </a:p>
            <a:p>
              <a:pPr>
                <a:lnSpc>
                  <a:spcPts val="700"/>
                </a:lnSpc>
              </a:pPr>
              <a:r>
                <a:rPr lang="en-US" sz="800" dirty="0"/>
                <a:t>outsourced service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6076D2D-D017-929F-41DF-0ECB0610B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46531"/>
              </p:ext>
            </p:extLst>
          </p:nvPr>
        </p:nvGraphicFramePr>
        <p:xfrm>
          <a:off x="2218859" y="5183648"/>
          <a:ext cx="7276285" cy="762000"/>
        </p:xfrm>
        <a:graphic>
          <a:graphicData uri="http://schemas.openxmlformats.org/drawingml/2006/table">
            <a:tbl>
              <a:tblPr/>
              <a:tblGrid>
                <a:gridCol w="2954210">
                  <a:extLst>
                    <a:ext uri="{9D8B030D-6E8A-4147-A177-3AD203B41FA5}">
                      <a16:colId xmlns:a16="http://schemas.microsoft.com/office/drawing/2014/main" val="3808540009"/>
                    </a:ext>
                  </a:extLst>
                </a:gridCol>
                <a:gridCol w="864415">
                  <a:extLst>
                    <a:ext uri="{9D8B030D-6E8A-4147-A177-3AD203B41FA5}">
                      <a16:colId xmlns:a16="http://schemas.microsoft.com/office/drawing/2014/main" val="2974404919"/>
                    </a:ext>
                  </a:extLst>
                </a:gridCol>
                <a:gridCol w="864415">
                  <a:extLst>
                    <a:ext uri="{9D8B030D-6E8A-4147-A177-3AD203B41FA5}">
                      <a16:colId xmlns:a16="http://schemas.microsoft.com/office/drawing/2014/main" val="1426182637"/>
                    </a:ext>
                  </a:extLst>
                </a:gridCol>
                <a:gridCol w="864415">
                  <a:extLst>
                    <a:ext uri="{9D8B030D-6E8A-4147-A177-3AD203B41FA5}">
                      <a16:colId xmlns:a16="http://schemas.microsoft.com/office/drawing/2014/main" val="2192055822"/>
                    </a:ext>
                  </a:extLst>
                </a:gridCol>
                <a:gridCol w="864415">
                  <a:extLst>
                    <a:ext uri="{9D8B030D-6E8A-4147-A177-3AD203B41FA5}">
                      <a16:colId xmlns:a16="http://schemas.microsoft.com/office/drawing/2014/main" val="2426846331"/>
                    </a:ext>
                  </a:extLst>
                </a:gridCol>
                <a:gridCol w="864415">
                  <a:extLst>
                    <a:ext uri="{9D8B030D-6E8A-4147-A177-3AD203B41FA5}">
                      <a16:colId xmlns:a16="http://schemas.microsoft.com/office/drawing/2014/main" val="29307878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197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Criminal history search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893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offender check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465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security number trace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7599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551F81-9872-18CA-28D1-7302A5D81781}"/>
              </a:ext>
            </a:extLst>
          </p:cNvPr>
          <p:cNvGraphicFramePr>
            <a:graphicFrameLocks/>
          </p:cNvGraphicFramePr>
          <p:nvPr/>
        </p:nvGraphicFramePr>
        <p:xfrm>
          <a:off x="3802380" y="2488449"/>
          <a:ext cx="4587240" cy="188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790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816128-805B-4F4A-8821-2561D97AC44A}"/>
              </a:ext>
            </a:extLst>
          </p:cNvPr>
          <p:cNvSpPr txBox="1"/>
          <p:nvPr/>
        </p:nvSpPr>
        <p:spPr>
          <a:xfrm>
            <a:off x="449625" y="346604"/>
            <a:ext cx="4088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Deal Size: 2021-2025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0DDC86D-1C6D-B3DD-7787-C04ADC2F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820" y="1305105"/>
            <a:ext cx="6378311" cy="3993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lvl="0" defTabSz="623438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latin typeface="Calibri" pitchFamily="34" charset="0"/>
                <a:cs typeface="Arial" pitchFamily="34" charset="0"/>
              </a:rPr>
              <a:t>This screening outsourcing program covers employee lives totaling:</a:t>
            </a:r>
            <a:endParaRPr kumimoji="0" lang="en-US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77FFF67-E3A5-4020-642B-831999DE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28" y="1658306"/>
            <a:ext cx="11650894" cy="25166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Deal sizes fell again in 2025.</a:t>
            </a:r>
          </a:p>
          <a:p>
            <a:pPr marL="742950" lvl="1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 2025, only 10% of jobs filled were for 10,000 or more jobs per year, well below the five-year average level of 23%.</a:t>
            </a:r>
          </a:p>
          <a:p>
            <a:pPr marL="742950" lvl="1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Two-thirds (66%) of cases were for fewer than 2,000 jobs filled per year in 2025, above the five-year average of 44%.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DB2730-DD5E-4576-9C4A-C8947C0AB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473240"/>
              </p:ext>
            </p:extLst>
          </p:nvPr>
        </p:nvGraphicFramePr>
        <p:xfrm>
          <a:off x="2038133" y="2874304"/>
          <a:ext cx="8467781" cy="374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723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DB981E3C-9B97-3C1A-DC2A-D5A0C8EDB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770" y="1430852"/>
            <a:ext cx="9066459" cy="501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defTabSz="623438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latin typeface="Calibri" pitchFamily="34" charset="0"/>
                <a:cs typeface="Arial" pitchFamily="34" charset="0"/>
              </a:rPr>
              <a:t>This provider provides service primarily on a project, one-year, or multi-year contract basis</a:t>
            </a:r>
            <a:endParaRPr kumimoji="0" lang="en-US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6126E41-CFFC-A3B4-42F4-77FDC1D0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14" y="1691047"/>
            <a:ext cx="10334370" cy="10839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Out of the three types of contracts, multi-year, single-year, and project relationships, annual contracts are the most common type of deal at 41%, above the five-year average of 33%. The percentage of multi-year contracts in 2025 (30%) fell from 43% in 2024 and is below the five-year average of 47%.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6CF2F-0102-C322-A428-335BCD20841F}"/>
              </a:ext>
            </a:extLst>
          </p:cNvPr>
          <p:cNvSpPr txBox="1"/>
          <p:nvPr/>
        </p:nvSpPr>
        <p:spPr>
          <a:xfrm>
            <a:off x="449625" y="346604"/>
            <a:ext cx="348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Relationship Type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45C206-8185-D28D-B5FB-E059A5053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25644"/>
              </p:ext>
            </p:extLst>
          </p:nvPr>
        </p:nvGraphicFramePr>
        <p:xfrm>
          <a:off x="2383604" y="2774995"/>
          <a:ext cx="6719299" cy="373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906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E088D-6475-C44D-9EEC-A45DE9C245BF}"/>
              </a:ext>
            </a:extLst>
          </p:cNvPr>
          <p:cNvSpPr txBox="1"/>
          <p:nvPr/>
        </p:nvSpPr>
        <p:spPr>
          <a:xfrm>
            <a:off x="449625" y="346604"/>
            <a:ext cx="451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Contract Renegotiation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526F75C-C058-C5D8-BA51-B63BAD21D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79" y="1557207"/>
            <a:ext cx="9821971" cy="9549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Contract renegotiation in 2025 declined to 31% from 46% in 2024. The expansion of the contract during renegotiation declined to 75%, down 11 percentage points from 2024 and the lowest it has been in the last five years. </a:t>
            </a:r>
          </a:p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07400-C423-D5E5-0BCF-669CCE8F4DC0}"/>
              </a:ext>
            </a:extLst>
          </p:cNvPr>
          <p:cNvGrpSpPr/>
          <p:nvPr/>
        </p:nvGrpSpPr>
        <p:grpSpPr>
          <a:xfrm>
            <a:off x="8307543" y="4966308"/>
            <a:ext cx="3378808" cy="975863"/>
            <a:chOff x="4432316" y="8012275"/>
            <a:chExt cx="3237492" cy="6553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C4DA3A-7BF1-74FB-B335-4DEEC2595833}"/>
                </a:ext>
              </a:extLst>
            </p:cNvPr>
            <p:cNvGrpSpPr/>
            <p:nvPr/>
          </p:nvGrpSpPr>
          <p:grpSpPr>
            <a:xfrm>
              <a:off x="4433634" y="8415019"/>
              <a:ext cx="2907616" cy="252575"/>
              <a:chOff x="4114800" y="7086600"/>
              <a:chExt cx="2907616" cy="25257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0F9C53-5697-7D0C-3D4A-84207B0A83A9}"/>
                  </a:ext>
                </a:extLst>
              </p:cNvPr>
              <p:cNvSpPr txBox="1"/>
              <p:nvPr/>
            </p:nvSpPr>
            <p:spPr>
              <a:xfrm>
                <a:off x="4495799" y="7086600"/>
                <a:ext cx="2526617" cy="20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77"/>
                  </a:lnSpc>
                </a:pPr>
                <a:r>
                  <a:rPr lang="en-US" sz="1000" dirty="0"/>
                  <a:t>In that renegotiation, my company expanded</a:t>
                </a:r>
              </a:p>
              <a:p>
                <a:pPr>
                  <a:lnSpc>
                    <a:spcPts val="477"/>
                  </a:lnSpc>
                </a:pPr>
                <a:endParaRPr lang="en-US" sz="1000" dirty="0"/>
              </a:p>
              <a:p>
                <a:pPr>
                  <a:lnSpc>
                    <a:spcPts val="477"/>
                  </a:lnSpc>
                </a:pPr>
                <a:r>
                  <a:rPr lang="en-US" sz="1000" dirty="0"/>
                  <a:t>the scope of services with this provider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040960-26EA-C397-AB3F-1B15149970D5}"/>
                  </a:ext>
                </a:extLst>
              </p:cNvPr>
              <p:cNvSpPr/>
              <p:nvPr/>
            </p:nvSpPr>
            <p:spPr>
              <a:xfrm>
                <a:off x="4114800" y="7110575"/>
                <a:ext cx="27432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234508-6CC5-72EA-01BE-3DED8ACFE3F7}"/>
                </a:ext>
              </a:extLst>
            </p:cNvPr>
            <p:cNvGrpSpPr/>
            <p:nvPr/>
          </p:nvGrpSpPr>
          <p:grpSpPr>
            <a:xfrm>
              <a:off x="4432316" y="8012275"/>
              <a:ext cx="3237492" cy="256959"/>
              <a:chOff x="4114800" y="7415375"/>
              <a:chExt cx="3237492" cy="25695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5D0899-ABA1-11F1-17BB-465CA04C9B3D}"/>
                  </a:ext>
                </a:extLst>
              </p:cNvPr>
              <p:cNvSpPr/>
              <p:nvPr/>
            </p:nvSpPr>
            <p:spPr>
              <a:xfrm>
                <a:off x="4114800" y="7415375"/>
                <a:ext cx="274320" cy="228600"/>
              </a:xfrm>
              <a:prstGeom prst="rect">
                <a:avLst/>
              </a:prstGeom>
              <a:solidFill>
                <a:srgbClr val="50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12E2D-22B4-91D1-BDBE-37B4ED223C13}"/>
                  </a:ext>
                </a:extLst>
              </p:cNvPr>
              <p:cNvSpPr txBox="1"/>
              <p:nvPr/>
            </p:nvSpPr>
            <p:spPr>
              <a:xfrm>
                <a:off x="4495799" y="7469184"/>
                <a:ext cx="2856493" cy="20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77"/>
                  </a:lnSpc>
                </a:pPr>
                <a:r>
                  <a:rPr lang="en-US" sz="1000" dirty="0"/>
                  <a:t>My company has renegotiated the scope of services</a:t>
                </a:r>
              </a:p>
              <a:p>
                <a:pPr>
                  <a:lnSpc>
                    <a:spcPts val="477"/>
                  </a:lnSpc>
                </a:pPr>
                <a:endParaRPr lang="en-US" sz="1000" dirty="0"/>
              </a:p>
              <a:p>
                <a:pPr>
                  <a:lnSpc>
                    <a:spcPts val="477"/>
                  </a:lnSpc>
                </a:pPr>
                <a:r>
                  <a:rPr lang="en-US" sz="1000" dirty="0"/>
                  <a:t>under the terms of contract with this provider</a:t>
                </a:r>
              </a:p>
            </p:txBody>
          </p:sp>
        </p:grp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14AA59-50E0-4076-9A19-17697B1B2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689081"/>
              </p:ext>
            </p:extLst>
          </p:nvPr>
        </p:nvGraphicFramePr>
        <p:xfrm>
          <a:off x="1900890" y="2795807"/>
          <a:ext cx="5821680" cy="350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282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6A4AD-EA42-5B3B-BD20-26A14B91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F0D876-84BA-0D04-F333-7796B3E36016}"/>
              </a:ext>
            </a:extLst>
          </p:cNvPr>
          <p:cNvSpPr txBox="1"/>
          <p:nvPr/>
        </p:nvSpPr>
        <p:spPr>
          <a:xfrm>
            <a:off x="449625" y="346604"/>
            <a:ext cx="395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ts val="400"/>
              </a:spcAft>
              <a:defRPr sz="36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/>
              <a:t>Satisfaction Metrics: 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48F33-EA5A-BA92-9BE3-173AA2CFF784}"/>
              </a:ext>
            </a:extLst>
          </p:cNvPr>
          <p:cNvSpPr txBox="1"/>
          <p:nvPr/>
        </p:nvSpPr>
        <p:spPr>
          <a:xfrm>
            <a:off x="3048838" y="138744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AB84E31-E40D-1397-6D9E-1AA396BA7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7446"/>
            <a:ext cx="12191999" cy="11708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Results of three of the satisfaction questions used in the study are included in this trend report.</a:t>
            </a:r>
          </a:p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 trust the executive assigned to my account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is among the most crucial elements of satisfaction examined. In 2025, 81% strongly agreed with the statement, up from 2024. Though trust began decreasing in 2020, it has increased over the last two years. </a:t>
            </a:r>
          </a:p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075493-BECA-54FA-32E9-5AE6FC7F8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0664"/>
              </p:ext>
            </p:extLst>
          </p:nvPr>
        </p:nvGraphicFramePr>
        <p:xfrm>
          <a:off x="2229493" y="2558266"/>
          <a:ext cx="6781158" cy="40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295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CDECF-3083-DA68-0FFD-65C01699F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623486-E16B-8896-C1B9-7750A179AD28}"/>
              </a:ext>
            </a:extLst>
          </p:cNvPr>
          <p:cNvSpPr txBox="1"/>
          <p:nvPr/>
        </p:nvSpPr>
        <p:spPr>
          <a:xfrm>
            <a:off x="449625" y="346604"/>
            <a:ext cx="906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Satisfaction Metrics: Responds Well to Criticism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C602C5A-38F7-12BC-B3C4-DCD4F9A2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72" y="1576204"/>
            <a:ext cx="10546080" cy="9549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 2025, 71% </a:t>
            </a:r>
            <a:r>
              <a:rPr lang="en-US" dirty="0"/>
              <a:t>strongly agreed that their provider </a:t>
            </a:r>
            <a:r>
              <a:rPr lang="en-US" i="1" dirty="0"/>
              <a:t>responds well to criticism and makes changes to improve problem areas</a:t>
            </a:r>
            <a:r>
              <a:rPr lang="en-US" dirty="0"/>
              <a:t>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Agreement in this area hit a low in 2024 but has recovered to its normal levels. </a:t>
            </a:r>
          </a:p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5AEDAB-8B44-7ACA-A23F-5141C9ABE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51378"/>
              </p:ext>
            </p:extLst>
          </p:nvPr>
        </p:nvGraphicFramePr>
        <p:xfrm>
          <a:off x="2404152" y="2502849"/>
          <a:ext cx="6575461" cy="410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46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E08A8-A468-6ADE-F4D2-EA20C338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48772-ECB4-D9A9-2F06-8DD057899ED9}"/>
              </a:ext>
            </a:extLst>
          </p:cNvPr>
          <p:cNvSpPr txBox="1"/>
          <p:nvPr/>
        </p:nvSpPr>
        <p:spPr>
          <a:xfrm>
            <a:off x="449625" y="346604"/>
            <a:ext cx="767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ts val="400"/>
              </a:spcAft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Satisfaction Metrics: Overall Satisfaction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EEFC164-117D-E760-C839-D6D81184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72" y="1438377"/>
            <a:ext cx="10546080" cy="9549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4938" tIns="24938" rIns="24938" bIns="24938" numCol="1" anchor="t" anchorCtr="0" compatLnSpc="1">
            <a:prstTxWarp prst="textNoShape">
              <a:avLst/>
            </a:prstTxWarp>
          </a:bodyPr>
          <a:lstStyle/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 2025, 80% </a:t>
            </a:r>
            <a:r>
              <a:rPr lang="en-US" dirty="0"/>
              <a:t>strongly agreed that overall, they are very satisfied with their provider.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Though agreement in this area also hit a low in 2024, it reached its highest level since 2020. </a:t>
            </a:r>
          </a:p>
          <a:p>
            <a:pPr marL="285750" indent="-285750" defTabSz="623438" fontAlgn="base">
              <a:lnSpc>
                <a:spcPct val="125000"/>
              </a:lnSpc>
              <a:spcBef>
                <a:spcPct val="0"/>
              </a:spcBef>
              <a:spcAft>
                <a:spcPts val="273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9E76496-A6CA-987F-5247-4EDA4D8EA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106913"/>
              </p:ext>
            </p:extLst>
          </p:nvPr>
        </p:nvGraphicFramePr>
        <p:xfrm>
          <a:off x="2175980" y="2188396"/>
          <a:ext cx="7214599" cy="442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2316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RO Today Magazine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haredXpertise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aredXpertise Corporat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redXpertise Corporat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edXpertise Corpor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edXpertise Corporat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redXpertise Corporate 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94890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AAB1C6"/>
        </a:accent5>
        <a:accent6>
          <a:srgbClr val="D77800"/>
        </a:accent6>
        <a:hlink>
          <a:srgbClr val="DB0029"/>
        </a:hlink>
        <a:folHlink>
          <a:srgbClr val="319E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HRO Today Magazine Templat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haredXpertise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haredXpertise Corporat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redXpertise Corporat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edXpertise Corpor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redXpertise Corporat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redXpertise Corporate 5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094890"/>
        </a:accent1>
        <a:accent2>
          <a:srgbClr val="ED8500"/>
        </a:accent2>
        <a:accent3>
          <a:srgbClr val="FFFFFF"/>
        </a:accent3>
        <a:accent4>
          <a:srgbClr val="000000"/>
        </a:accent4>
        <a:accent5>
          <a:srgbClr val="AAB1C6"/>
        </a:accent5>
        <a:accent6>
          <a:srgbClr val="D77800"/>
        </a:accent6>
        <a:hlink>
          <a:srgbClr val="DB0029"/>
        </a:hlink>
        <a:folHlink>
          <a:srgbClr val="319E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713</Words>
  <Application>Microsoft Office PowerPoint</Application>
  <PresentationFormat>Widescreen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Amasis MT Pro Black</vt:lpstr>
      <vt:lpstr>Aptos Narrow</vt:lpstr>
      <vt:lpstr>Arial</vt:lpstr>
      <vt:lpstr>Calibri</vt:lpstr>
      <vt:lpstr>Calibri Light</vt:lpstr>
      <vt:lpstr>Levenim MT</vt:lpstr>
      <vt:lpstr>Lora</vt:lpstr>
      <vt:lpstr>Wingdings</vt:lpstr>
      <vt:lpstr>Office Theme</vt:lpstr>
      <vt:lpstr>1_HRO Today Magazine Template</vt:lpstr>
      <vt:lpstr>1_HRO Today Magazine Template</vt:lpstr>
      <vt:lpstr>2020-2024 RPO Baker’s Dozen Key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Alexis Whyte</cp:lastModifiedBy>
  <cp:revision>64</cp:revision>
  <cp:lastPrinted>2023-11-02T19:29:40Z</cp:lastPrinted>
  <dcterms:created xsi:type="dcterms:W3CDTF">2021-07-18T16:56:37Z</dcterms:created>
  <dcterms:modified xsi:type="dcterms:W3CDTF">2025-11-21T16:56:52Z</dcterms:modified>
</cp:coreProperties>
</file>