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82" r:id="rId2"/>
    <p:sldMasterId id="2147483687" r:id="rId3"/>
  </p:sldMasterIdLst>
  <p:notesMasterIdLst>
    <p:notesMasterId r:id="rId15"/>
  </p:notesMasterIdLst>
  <p:sldIdLst>
    <p:sldId id="282" r:id="rId4"/>
    <p:sldId id="283" r:id="rId5"/>
    <p:sldId id="264" r:id="rId6"/>
    <p:sldId id="265" r:id="rId7"/>
    <p:sldId id="273" r:id="rId8"/>
    <p:sldId id="267" r:id="rId9"/>
    <p:sldId id="276" r:id="rId10"/>
    <p:sldId id="277" r:id="rId11"/>
    <p:sldId id="278" r:id="rId12"/>
    <p:sldId id="279" r:id="rId13"/>
    <p:sldId id="28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C00000"/>
    <a:srgbClr val="5089BC"/>
    <a:srgbClr val="62993E"/>
    <a:srgbClr val="2E75B6"/>
    <a:srgbClr val="FFC000"/>
    <a:srgbClr val="3892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D07E8-86C3-46C3-900D-1FD6B3B1B7D8}" v="5" dt="2025-09-05T14:18:48.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86"/>
    <p:restoredTop sz="86925" autoAdjust="0"/>
  </p:normalViewPr>
  <p:slideViewPr>
    <p:cSldViewPr snapToGrid="0" snapToObjects="1">
      <p:cViewPr varScale="1">
        <p:scale>
          <a:sx n="72" d="100"/>
          <a:sy n="72" d="100"/>
        </p:scale>
        <p:origin x="917" y="72"/>
      </p:cViewPr>
      <p:guideLst>
        <p:guide orient="horz" pos="1128"/>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is Whyte" userId="c877b58e-b138-45d9-aa55-b42f2dc16b11" providerId="ADAL" clId="{20ED07E8-86C3-46C3-900D-1FD6B3B1B7D8}"/>
    <pc:docChg chg="custSel addSld modSld">
      <pc:chgData name="Alexis Whyte" userId="c877b58e-b138-45d9-aa55-b42f2dc16b11" providerId="ADAL" clId="{20ED07E8-86C3-46C3-900D-1FD6B3B1B7D8}" dt="2025-09-05T14:30:51.906" v="963" actId="20577"/>
      <pc:docMkLst>
        <pc:docMk/>
      </pc:docMkLst>
      <pc:sldChg chg="addSp delSp modSp new mod">
        <pc:chgData name="Alexis Whyte" userId="c877b58e-b138-45d9-aa55-b42f2dc16b11" providerId="ADAL" clId="{20ED07E8-86C3-46C3-900D-1FD6B3B1B7D8}" dt="2025-09-05T14:30:51.906" v="963" actId="20577"/>
        <pc:sldMkLst>
          <pc:docMk/>
          <pc:sldMk cId="1397553954" sldId="283"/>
        </pc:sldMkLst>
        <pc:spChg chg="mod">
          <ac:chgData name="Alexis Whyte" userId="c877b58e-b138-45d9-aa55-b42f2dc16b11" providerId="ADAL" clId="{20ED07E8-86C3-46C3-900D-1FD6B3B1B7D8}" dt="2025-09-05T14:30:51.906" v="963" actId="20577"/>
          <ac:spMkLst>
            <pc:docMk/>
            <pc:sldMk cId="1397553954" sldId="283"/>
            <ac:spMk id="2" creationId="{9BDF9BFD-B6AE-5FF1-3904-B5D7E0ACEB28}"/>
          </ac:spMkLst>
        </pc:spChg>
        <pc:spChg chg="del">
          <ac:chgData name="Alexis Whyte" userId="c877b58e-b138-45d9-aa55-b42f2dc16b11" providerId="ADAL" clId="{20ED07E8-86C3-46C3-900D-1FD6B3B1B7D8}" dt="2025-09-04T20:46:20.927" v="9" actId="21"/>
          <ac:spMkLst>
            <pc:docMk/>
            <pc:sldMk cId="1397553954" sldId="283"/>
            <ac:spMk id="3" creationId="{8044DDE1-7D19-2843-88CB-E2FAB39CB9A6}"/>
          </ac:spMkLst>
        </pc:spChg>
        <pc:spChg chg="add mod">
          <ac:chgData name="Alexis Whyte" userId="c877b58e-b138-45d9-aa55-b42f2dc16b11" providerId="ADAL" clId="{20ED07E8-86C3-46C3-900D-1FD6B3B1B7D8}" dt="2025-09-04T20:46:08.594" v="8" actId="20577"/>
          <ac:spMkLst>
            <pc:docMk/>
            <pc:sldMk cId="1397553954" sldId="283"/>
            <ac:spMk id="4" creationId="{4AEEFE8A-D4FD-6AC1-BF2F-C444FF79E2D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https://sharedxpertise-my.sharepoint.com/personal/larry_basinait_sharedxpertise_com/Documents/OneDrive-Documents/Bakers%20Dozen/Recognition/2025/Trends%20Report/BD%20REC%202021-2025.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'Q1 - Q22'!$A$99</c:f>
              <c:strCache>
                <c:ptCount val="1"/>
                <c:pt idx="0">
                  <c:v>AVG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Q22'!$B$98:$F$98</c:f>
              <c:numCache>
                <c:formatCode>General</c:formatCode>
                <c:ptCount val="5"/>
                <c:pt idx="0">
                  <c:v>2021</c:v>
                </c:pt>
                <c:pt idx="1">
                  <c:v>2022</c:v>
                </c:pt>
                <c:pt idx="2">
                  <c:v>2023</c:v>
                </c:pt>
                <c:pt idx="3">
                  <c:v>2024</c:v>
                </c:pt>
                <c:pt idx="4">
                  <c:v>2025</c:v>
                </c:pt>
              </c:numCache>
            </c:numRef>
          </c:cat>
          <c:val>
            <c:numRef>
              <c:f>'Q1 - Q22'!$B$99:$F$99</c:f>
              <c:numCache>
                <c:formatCode>0.0</c:formatCode>
                <c:ptCount val="5"/>
                <c:pt idx="0">
                  <c:v>8.4185022026431717</c:v>
                </c:pt>
                <c:pt idx="1">
                  <c:v>8.8348623853211006</c:v>
                </c:pt>
                <c:pt idx="2">
                  <c:v>9.4880382775119614</c:v>
                </c:pt>
                <c:pt idx="3">
                  <c:v>9.4018691588785046</c:v>
                </c:pt>
                <c:pt idx="4">
                  <c:v>9.2972972972972965</c:v>
                </c:pt>
              </c:numCache>
            </c:numRef>
          </c:val>
          <c:smooth val="0"/>
          <c:extLst>
            <c:ext xmlns:c16="http://schemas.microsoft.com/office/drawing/2014/chart" uri="{C3380CC4-5D6E-409C-BE32-E72D297353CC}">
              <c16:uniqueId val="{00000000-BB05-434C-AC82-4448BA5DCA45}"/>
            </c:ext>
          </c:extLst>
        </c:ser>
        <c:dLbls>
          <c:dLblPos val="t"/>
          <c:showLegendKey val="0"/>
          <c:showVal val="1"/>
          <c:showCatName val="0"/>
          <c:showSerName val="0"/>
          <c:showPercent val="0"/>
          <c:showBubbleSize val="0"/>
        </c:dLbls>
        <c:marker val="1"/>
        <c:smooth val="0"/>
        <c:axId val="887205343"/>
        <c:axId val="887206303"/>
      </c:lineChart>
      <c:catAx>
        <c:axId val="887205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87206303"/>
        <c:crosses val="autoZero"/>
        <c:auto val="1"/>
        <c:lblAlgn val="ctr"/>
        <c:lblOffset val="100"/>
        <c:noMultiLvlLbl val="0"/>
      </c:catAx>
      <c:valAx>
        <c:axId val="887206303"/>
        <c:scaling>
          <c:orientation val="minMax"/>
          <c:min val="8"/>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887205343"/>
        <c:crosses val="autoZero"/>
        <c:crossBetween val="between"/>
        <c:maj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'Q1 - Q22'!$A$152</c:f>
              <c:strCache>
                <c:ptCount val="1"/>
                <c:pt idx="0">
                  <c:v>Fewer than 2,000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Q22'!$B$152:$F$152</c:f>
              <c:numCache>
                <c:formatCode>0%</c:formatCode>
                <c:ptCount val="5"/>
                <c:pt idx="0">
                  <c:v>0.34801762114537443</c:v>
                </c:pt>
                <c:pt idx="1">
                  <c:v>0.23744292237442921</c:v>
                </c:pt>
                <c:pt idx="2">
                  <c:v>0.32057416267942584</c:v>
                </c:pt>
                <c:pt idx="3">
                  <c:v>0.2102803738317757</c:v>
                </c:pt>
                <c:pt idx="4">
                  <c:v>0.25405405405405407</c:v>
                </c:pt>
              </c:numCache>
            </c:numRef>
          </c:val>
          <c:extLst>
            <c:ext xmlns:c16="http://schemas.microsoft.com/office/drawing/2014/chart" uri="{C3380CC4-5D6E-409C-BE32-E72D297353CC}">
              <c16:uniqueId val="{00000000-5CC0-406A-A43F-3B1BD08DCDC6}"/>
            </c:ext>
          </c:extLst>
        </c:ser>
        <c:ser>
          <c:idx val="1"/>
          <c:order val="1"/>
          <c:tx>
            <c:strRef>
              <c:f>'Q1 - Q22'!$A$153</c:f>
              <c:strCache>
                <c:ptCount val="1"/>
                <c:pt idx="0">
                  <c:v>2,000 – 4,999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Q22'!$B$153:$F$153</c:f>
              <c:numCache>
                <c:formatCode>0%</c:formatCode>
                <c:ptCount val="5"/>
                <c:pt idx="0">
                  <c:v>0.18061674008810572</c:v>
                </c:pt>
                <c:pt idx="1">
                  <c:v>0.19634703196347031</c:v>
                </c:pt>
                <c:pt idx="2">
                  <c:v>0.19138755980861244</c:v>
                </c:pt>
                <c:pt idx="3">
                  <c:v>0.14953271028037382</c:v>
                </c:pt>
                <c:pt idx="4">
                  <c:v>0.18378378378378379</c:v>
                </c:pt>
              </c:numCache>
            </c:numRef>
          </c:val>
          <c:extLst>
            <c:ext xmlns:c16="http://schemas.microsoft.com/office/drawing/2014/chart" uri="{C3380CC4-5D6E-409C-BE32-E72D297353CC}">
              <c16:uniqueId val="{00000001-5CC0-406A-A43F-3B1BD08DCDC6}"/>
            </c:ext>
          </c:extLst>
        </c:ser>
        <c:ser>
          <c:idx val="2"/>
          <c:order val="2"/>
          <c:tx>
            <c:strRef>
              <c:f>'Q1 - Q22'!$A$154</c:f>
              <c:strCache>
                <c:ptCount val="1"/>
                <c:pt idx="0">
                  <c:v>5,000 – 9,999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Q22'!$B$154:$F$154</c:f>
              <c:numCache>
                <c:formatCode>0%</c:formatCode>
                <c:ptCount val="5"/>
                <c:pt idx="0">
                  <c:v>0.13215859030837004</c:v>
                </c:pt>
                <c:pt idx="1">
                  <c:v>0.15525114155251141</c:v>
                </c:pt>
                <c:pt idx="2">
                  <c:v>8.1339712918660281E-2</c:v>
                </c:pt>
                <c:pt idx="3">
                  <c:v>0.14018691588785046</c:v>
                </c:pt>
                <c:pt idx="4">
                  <c:v>0.14054054054054055</c:v>
                </c:pt>
              </c:numCache>
            </c:numRef>
          </c:val>
          <c:extLst>
            <c:ext xmlns:c16="http://schemas.microsoft.com/office/drawing/2014/chart" uri="{C3380CC4-5D6E-409C-BE32-E72D297353CC}">
              <c16:uniqueId val="{00000002-5CC0-406A-A43F-3B1BD08DCDC6}"/>
            </c:ext>
          </c:extLst>
        </c:ser>
        <c:ser>
          <c:idx val="3"/>
          <c:order val="3"/>
          <c:tx>
            <c:strRef>
              <c:f>'Q1 - Q22'!$A$155</c:f>
              <c:strCache>
                <c:ptCount val="1"/>
                <c:pt idx="0">
                  <c:v>10,000 – 19,999</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Q22'!$B$155:$F$155</c:f>
              <c:numCache>
                <c:formatCode>0%</c:formatCode>
                <c:ptCount val="5"/>
                <c:pt idx="0">
                  <c:v>0.14096916299559473</c:v>
                </c:pt>
                <c:pt idx="1">
                  <c:v>0.13698630136986301</c:v>
                </c:pt>
                <c:pt idx="2">
                  <c:v>0.11483253588516747</c:v>
                </c:pt>
                <c:pt idx="3">
                  <c:v>0.1822429906542056</c:v>
                </c:pt>
                <c:pt idx="4">
                  <c:v>0.12972972972972974</c:v>
                </c:pt>
              </c:numCache>
            </c:numRef>
          </c:val>
          <c:extLst>
            <c:ext xmlns:c16="http://schemas.microsoft.com/office/drawing/2014/chart" uri="{C3380CC4-5D6E-409C-BE32-E72D297353CC}">
              <c16:uniqueId val="{00000003-5CC0-406A-A43F-3B1BD08DCDC6}"/>
            </c:ext>
          </c:extLst>
        </c:ser>
        <c:ser>
          <c:idx val="4"/>
          <c:order val="4"/>
          <c:tx>
            <c:strRef>
              <c:f>'Q1 - Q22'!$A$156</c:f>
              <c:strCache>
                <c:ptCount val="1"/>
                <c:pt idx="0">
                  <c:v>20,000 – 29,999</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Q22'!$B$156:$F$156</c:f>
              <c:numCache>
                <c:formatCode>0%</c:formatCode>
                <c:ptCount val="5"/>
                <c:pt idx="0">
                  <c:v>3.5242290748898682E-2</c:v>
                </c:pt>
                <c:pt idx="1">
                  <c:v>6.8493150684931503E-2</c:v>
                </c:pt>
                <c:pt idx="2">
                  <c:v>5.7416267942583733E-2</c:v>
                </c:pt>
                <c:pt idx="3">
                  <c:v>0.11214953271028037</c:v>
                </c:pt>
                <c:pt idx="4">
                  <c:v>7.567567567567568E-2</c:v>
                </c:pt>
              </c:numCache>
            </c:numRef>
          </c:val>
          <c:extLst>
            <c:ext xmlns:c16="http://schemas.microsoft.com/office/drawing/2014/chart" uri="{C3380CC4-5D6E-409C-BE32-E72D297353CC}">
              <c16:uniqueId val="{00000004-5CC0-406A-A43F-3B1BD08DCDC6}"/>
            </c:ext>
          </c:extLst>
        </c:ser>
        <c:ser>
          <c:idx val="5"/>
          <c:order val="5"/>
          <c:tx>
            <c:strRef>
              <c:f>'Q1 - Q22'!$A$157</c:f>
              <c:strCache>
                <c:ptCount val="1"/>
                <c:pt idx="0">
                  <c:v>30,000 – 49,999</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Q22'!$B$157:$F$157</c:f>
              <c:numCache>
                <c:formatCode>0%</c:formatCode>
                <c:ptCount val="5"/>
                <c:pt idx="0">
                  <c:v>6.1674008810572688E-2</c:v>
                </c:pt>
                <c:pt idx="1">
                  <c:v>7.7625570776255703E-2</c:v>
                </c:pt>
                <c:pt idx="2">
                  <c:v>4.3062200956937802E-2</c:v>
                </c:pt>
                <c:pt idx="3">
                  <c:v>3.2710280373831772E-2</c:v>
                </c:pt>
                <c:pt idx="4">
                  <c:v>3.2432432432432434E-2</c:v>
                </c:pt>
              </c:numCache>
            </c:numRef>
          </c:val>
          <c:extLst>
            <c:ext xmlns:c16="http://schemas.microsoft.com/office/drawing/2014/chart" uri="{C3380CC4-5D6E-409C-BE32-E72D297353CC}">
              <c16:uniqueId val="{00000005-5CC0-406A-A43F-3B1BD08DCDC6}"/>
            </c:ext>
          </c:extLst>
        </c:ser>
        <c:ser>
          <c:idx val="6"/>
          <c:order val="6"/>
          <c:tx>
            <c:strRef>
              <c:f>'Q1 - Q22'!$A$158</c:f>
              <c:strCache>
                <c:ptCount val="1"/>
                <c:pt idx="0">
                  <c:v>50,000 or more</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Q22'!$B$151:$F$151</c:f>
              <c:numCache>
                <c:formatCode>General</c:formatCode>
                <c:ptCount val="5"/>
                <c:pt idx="0">
                  <c:v>2021</c:v>
                </c:pt>
                <c:pt idx="1">
                  <c:v>2022</c:v>
                </c:pt>
                <c:pt idx="2">
                  <c:v>2023</c:v>
                </c:pt>
                <c:pt idx="3">
                  <c:v>2024</c:v>
                </c:pt>
                <c:pt idx="4">
                  <c:v>2025</c:v>
                </c:pt>
              </c:numCache>
            </c:numRef>
          </c:cat>
          <c:val>
            <c:numRef>
              <c:f>'Q1 - Q22'!$B$158:$F$158</c:f>
              <c:numCache>
                <c:formatCode>0%</c:formatCode>
                <c:ptCount val="5"/>
                <c:pt idx="0">
                  <c:v>0.1013215859030837</c:v>
                </c:pt>
                <c:pt idx="1">
                  <c:v>0.12785388127853881</c:v>
                </c:pt>
                <c:pt idx="2">
                  <c:v>0.19138755980861244</c:v>
                </c:pt>
                <c:pt idx="3">
                  <c:v>0.17289719626168223</c:v>
                </c:pt>
                <c:pt idx="4">
                  <c:v>0.18378378378378379</c:v>
                </c:pt>
              </c:numCache>
            </c:numRef>
          </c:val>
          <c:extLst>
            <c:ext xmlns:c16="http://schemas.microsoft.com/office/drawing/2014/chart" uri="{C3380CC4-5D6E-409C-BE32-E72D297353CC}">
              <c16:uniqueId val="{00000006-5CC0-406A-A43F-3B1BD08DCDC6}"/>
            </c:ext>
          </c:extLst>
        </c:ser>
        <c:dLbls>
          <c:dLblPos val="ctr"/>
          <c:showLegendKey val="0"/>
          <c:showVal val="1"/>
          <c:showCatName val="0"/>
          <c:showSerName val="0"/>
          <c:showPercent val="0"/>
          <c:showBubbleSize val="0"/>
        </c:dLbls>
        <c:gapWidth val="75"/>
        <c:overlap val="100"/>
        <c:axId val="1179404128"/>
        <c:axId val="1179394528"/>
      </c:barChart>
      <c:catAx>
        <c:axId val="1179404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79394528"/>
        <c:crosses val="autoZero"/>
        <c:auto val="1"/>
        <c:lblAlgn val="ctr"/>
        <c:lblOffset val="100"/>
        <c:noMultiLvlLbl val="0"/>
      </c:catAx>
      <c:valAx>
        <c:axId val="117939452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794041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'Q1 - Q22'!$A$264</c:f>
              <c:strCache>
                <c:ptCount val="1"/>
                <c:pt idx="0">
                  <c:v>Project basis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Q22'!$B$263:$F$263</c:f>
              <c:numCache>
                <c:formatCode>General</c:formatCode>
                <c:ptCount val="5"/>
                <c:pt idx="0">
                  <c:v>2021</c:v>
                </c:pt>
                <c:pt idx="1">
                  <c:v>2022</c:v>
                </c:pt>
                <c:pt idx="2">
                  <c:v>2023</c:v>
                </c:pt>
                <c:pt idx="3">
                  <c:v>2024</c:v>
                </c:pt>
                <c:pt idx="4">
                  <c:v>2025</c:v>
                </c:pt>
              </c:numCache>
            </c:numRef>
          </c:cat>
          <c:val>
            <c:numRef>
              <c:f>'Q1 - Q22'!$B$264:$F$264</c:f>
              <c:numCache>
                <c:formatCode>0%</c:formatCode>
                <c:ptCount val="5"/>
                <c:pt idx="0">
                  <c:v>7.0484581497797363E-2</c:v>
                </c:pt>
                <c:pt idx="1">
                  <c:v>3.1963470319634701E-2</c:v>
                </c:pt>
                <c:pt idx="2">
                  <c:v>0.11004784688995216</c:v>
                </c:pt>
                <c:pt idx="3">
                  <c:v>7.476635514018691E-2</c:v>
                </c:pt>
                <c:pt idx="4">
                  <c:v>7.0270270270270274E-2</c:v>
                </c:pt>
              </c:numCache>
            </c:numRef>
          </c:val>
          <c:extLst>
            <c:ext xmlns:c16="http://schemas.microsoft.com/office/drawing/2014/chart" uri="{C3380CC4-5D6E-409C-BE32-E72D297353CC}">
              <c16:uniqueId val="{00000000-00DF-4932-A890-131AE67CF972}"/>
            </c:ext>
          </c:extLst>
        </c:ser>
        <c:ser>
          <c:idx val="1"/>
          <c:order val="1"/>
          <c:tx>
            <c:strRef>
              <c:f>'Q1 - Q22'!$A$265</c:f>
              <c:strCache>
                <c:ptCount val="1"/>
                <c:pt idx="0">
                  <c:v>Annual contract basis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Q22'!$B$263:$F$263</c:f>
              <c:numCache>
                <c:formatCode>General</c:formatCode>
                <c:ptCount val="5"/>
                <c:pt idx="0">
                  <c:v>2021</c:v>
                </c:pt>
                <c:pt idx="1">
                  <c:v>2022</c:v>
                </c:pt>
                <c:pt idx="2">
                  <c:v>2023</c:v>
                </c:pt>
                <c:pt idx="3">
                  <c:v>2024</c:v>
                </c:pt>
                <c:pt idx="4">
                  <c:v>2025</c:v>
                </c:pt>
              </c:numCache>
            </c:numRef>
          </c:cat>
          <c:val>
            <c:numRef>
              <c:f>'Q1 - Q22'!$B$265:$F$265</c:f>
              <c:numCache>
                <c:formatCode>0%</c:formatCode>
                <c:ptCount val="5"/>
                <c:pt idx="0">
                  <c:v>0.38325991189427311</c:v>
                </c:pt>
                <c:pt idx="1">
                  <c:v>0.29680365296803651</c:v>
                </c:pt>
                <c:pt idx="2">
                  <c:v>0.38277511961722488</c:v>
                </c:pt>
                <c:pt idx="3">
                  <c:v>0.30841121495327101</c:v>
                </c:pt>
                <c:pt idx="4">
                  <c:v>0.26486486486486488</c:v>
                </c:pt>
              </c:numCache>
            </c:numRef>
          </c:val>
          <c:extLst>
            <c:ext xmlns:c16="http://schemas.microsoft.com/office/drawing/2014/chart" uri="{C3380CC4-5D6E-409C-BE32-E72D297353CC}">
              <c16:uniqueId val="{00000001-00DF-4932-A890-131AE67CF972}"/>
            </c:ext>
          </c:extLst>
        </c:ser>
        <c:ser>
          <c:idx val="2"/>
          <c:order val="2"/>
          <c:tx>
            <c:strRef>
              <c:f>'Q1 - Q22'!$A$266</c:f>
              <c:strCache>
                <c:ptCount val="1"/>
                <c:pt idx="0">
                  <c:v>Multi-year contract basis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'Q1 - Q22'!$B$263:$F$263</c:f>
              <c:numCache>
                <c:formatCode>General</c:formatCode>
                <c:ptCount val="5"/>
                <c:pt idx="0">
                  <c:v>2021</c:v>
                </c:pt>
                <c:pt idx="1">
                  <c:v>2022</c:v>
                </c:pt>
                <c:pt idx="2">
                  <c:v>2023</c:v>
                </c:pt>
                <c:pt idx="3">
                  <c:v>2024</c:v>
                </c:pt>
                <c:pt idx="4">
                  <c:v>2025</c:v>
                </c:pt>
              </c:numCache>
            </c:numRef>
          </c:cat>
          <c:val>
            <c:numRef>
              <c:f>'Q1 - Q22'!$B$266:$F$266</c:f>
              <c:numCache>
                <c:formatCode>0%</c:formatCode>
                <c:ptCount val="5"/>
                <c:pt idx="0">
                  <c:v>0.54625550660792954</c:v>
                </c:pt>
                <c:pt idx="1">
                  <c:v>0.67123287671232879</c:v>
                </c:pt>
                <c:pt idx="2">
                  <c:v>0.50717703349282295</c:v>
                </c:pt>
                <c:pt idx="3">
                  <c:v>0.61682242990654201</c:v>
                </c:pt>
                <c:pt idx="4">
                  <c:v>0.66486486486486485</c:v>
                </c:pt>
              </c:numCache>
            </c:numRef>
          </c:val>
          <c:extLst>
            <c:ext xmlns:c16="http://schemas.microsoft.com/office/drawing/2014/chart" uri="{C3380CC4-5D6E-409C-BE32-E72D297353CC}">
              <c16:uniqueId val="{00000002-00DF-4932-A890-131AE67CF972}"/>
            </c:ext>
          </c:extLst>
        </c:ser>
        <c:dLbls>
          <c:dLblPos val="ctr"/>
          <c:showLegendKey val="0"/>
          <c:showVal val="1"/>
          <c:showCatName val="0"/>
          <c:showSerName val="0"/>
          <c:showPercent val="0"/>
          <c:showBubbleSize val="0"/>
        </c:dLbls>
        <c:gapWidth val="75"/>
        <c:overlap val="100"/>
        <c:axId val="1179426688"/>
        <c:axId val="1179424288"/>
      </c:barChart>
      <c:catAx>
        <c:axId val="1179426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179424288"/>
        <c:crosses val="autoZero"/>
        <c:auto val="1"/>
        <c:lblAlgn val="ctr"/>
        <c:lblOffset val="100"/>
        <c:noMultiLvlLbl val="0"/>
      </c:catAx>
      <c:valAx>
        <c:axId val="1179424288"/>
        <c:scaling>
          <c:orientation val="minMax"/>
        </c:scaling>
        <c:delete val="1"/>
        <c:axPos val="b"/>
        <c:numFmt formatCode="0%" sourceLinked="1"/>
        <c:majorTickMark val="none"/>
        <c:minorTickMark val="none"/>
        <c:tickLblPos val="nextTo"/>
        <c:crossAx val="117942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'Q1 - Q22'!$G$385</c:f>
              <c:strCache>
                <c:ptCount val="1"/>
                <c:pt idx="0">
                  <c:v>My company renegotiated the scope of services under the terms of contract with this provider</c:v>
                </c:pt>
              </c:strCache>
            </c:strRef>
          </c:tx>
          <c:spPr>
            <a:solidFill>
              <a:schemeClr val="accent5"/>
            </a:solidFill>
          </c:spPr>
          <c:invertIfNegative val="0"/>
          <c:dPt>
            <c:idx val="0"/>
            <c:invertIfNegative val="0"/>
            <c:bubble3D val="0"/>
            <c:spPr>
              <a:solidFill>
                <a:schemeClr val="accent5"/>
              </a:solidFill>
            </c:spPr>
            <c:extLst>
              <c:ext xmlns:c16="http://schemas.microsoft.com/office/drawing/2014/chart" uri="{C3380CC4-5D6E-409C-BE32-E72D297353CC}">
                <c16:uniqueId val="{00000001-E59F-4DAB-AFCC-93718F362CFB}"/>
              </c:ext>
            </c:extLst>
          </c:dPt>
          <c:dLbls>
            <c:spPr>
              <a:noFill/>
              <a:ln>
                <a:noFill/>
              </a:ln>
              <a:effectLst/>
            </c:spPr>
            <c:txPr>
              <a:bodyPr/>
              <a:lstStyle/>
              <a:p>
                <a:pPr>
                  <a:defRPr sz="1200" baseline="0">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Q22'!$F$386:$F$390</c:f>
              <c:numCache>
                <c:formatCode>General</c:formatCode>
                <c:ptCount val="5"/>
                <c:pt idx="0">
                  <c:v>2021</c:v>
                </c:pt>
                <c:pt idx="1">
                  <c:v>2022</c:v>
                </c:pt>
                <c:pt idx="2">
                  <c:v>2023</c:v>
                </c:pt>
                <c:pt idx="3">
                  <c:v>2024</c:v>
                </c:pt>
                <c:pt idx="4">
                  <c:v>2025</c:v>
                </c:pt>
              </c:numCache>
            </c:numRef>
          </c:cat>
          <c:val>
            <c:numRef>
              <c:f>'Q1 - Q22'!$G$386:$G$390</c:f>
              <c:numCache>
                <c:formatCode>0%</c:formatCode>
                <c:ptCount val="5"/>
                <c:pt idx="0">
                  <c:v>0.53080568720379151</c:v>
                </c:pt>
                <c:pt idx="1">
                  <c:v>0.57075471698113212</c:v>
                </c:pt>
                <c:pt idx="2">
                  <c:v>0.56451612903225812</c:v>
                </c:pt>
                <c:pt idx="3">
                  <c:v>0.5757575757575758</c:v>
                </c:pt>
                <c:pt idx="4">
                  <c:v>0.61627906976744184</c:v>
                </c:pt>
              </c:numCache>
            </c:numRef>
          </c:val>
          <c:extLst>
            <c:ext xmlns:c16="http://schemas.microsoft.com/office/drawing/2014/chart" uri="{C3380CC4-5D6E-409C-BE32-E72D297353CC}">
              <c16:uniqueId val="{00000002-E59F-4DAB-AFCC-93718F362CFB}"/>
            </c:ext>
          </c:extLst>
        </c:ser>
        <c:dLbls>
          <c:showLegendKey val="0"/>
          <c:showVal val="0"/>
          <c:showCatName val="0"/>
          <c:showSerName val="0"/>
          <c:showPercent val="0"/>
          <c:showBubbleSize val="0"/>
        </c:dLbls>
        <c:gapWidth val="150"/>
        <c:axId val="133072896"/>
        <c:axId val="132959040"/>
      </c:barChart>
      <c:lineChart>
        <c:grouping val="stacked"/>
        <c:varyColors val="0"/>
        <c:ser>
          <c:idx val="1"/>
          <c:order val="1"/>
          <c:tx>
            <c:strRef>
              <c:f>'Q1 - Q22'!$H$385</c:f>
              <c:strCache>
                <c:ptCount val="1"/>
                <c:pt idx="0">
                  <c:v>In that renegotiation, my company expanded the scope of services with this provider.</c:v>
                </c:pt>
              </c:strCache>
            </c:strRef>
          </c:tx>
          <c:spPr>
            <a:ln>
              <a:solidFill>
                <a:srgbClr val="FFC000"/>
              </a:solidFill>
            </a:ln>
          </c:spPr>
          <c:marker>
            <c:spPr>
              <a:solidFill>
                <a:srgbClr val="FFC000"/>
              </a:solidFill>
              <a:ln>
                <a:solidFill>
                  <a:srgbClr val="FFC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Q22'!$F$386:$F$390</c:f>
              <c:numCache>
                <c:formatCode>General</c:formatCode>
                <c:ptCount val="5"/>
                <c:pt idx="0">
                  <c:v>2021</c:v>
                </c:pt>
                <c:pt idx="1">
                  <c:v>2022</c:v>
                </c:pt>
                <c:pt idx="2">
                  <c:v>2023</c:v>
                </c:pt>
                <c:pt idx="3">
                  <c:v>2024</c:v>
                </c:pt>
                <c:pt idx="4">
                  <c:v>2025</c:v>
                </c:pt>
              </c:numCache>
            </c:numRef>
          </c:cat>
          <c:val>
            <c:numRef>
              <c:f>'Q1 - Q22'!$H$386:$H$390</c:f>
              <c:numCache>
                <c:formatCode>0%</c:formatCode>
                <c:ptCount val="5"/>
                <c:pt idx="0">
                  <c:v>0.7410714285714286</c:v>
                </c:pt>
                <c:pt idx="1">
                  <c:v>0.77685950413223137</c:v>
                </c:pt>
                <c:pt idx="2">
                  <c:v>0.88571428571428568</c:v>
                </c:pt>
                <c:pt idx="3">
                  <c:v>0.76315789473684215</c:v>
                </c:pt>
                <c:pt idx="4">
                  <c:v>0.80188679245283023</c:v>
                </c:pt>
              </c:numCache>
            </c:numRef>
          </c:val>
          <c:smooth val="0"/>
          <c:extLst>
            <c:ext xmlns:c16="http://schemas.microsoft.com/office/drawing/2014/chart" uri="{C3380CC4-5D6E-409C-BE32-E72D297353CC}">
              <c16:uniqueId val="{00000003-E59F-4DAB-AFCC-93718F362CFB}"/>
            </c:ext>
          </c:extLst>
        </c:ser>
        <c:dLbls>
          <c:showLegendKey val="0"/>
          <c:showVal val="0"/>
          <c:showCatName val="0"/>
          <c:showSerName val="0"/>
          <c:showPercent val="0"/>
          <c:showBubbleSize val="0"/>
        </c:dLbls>
        <c:upDownBars>
          <c:gapWidth val="150"/>
          <c:upBars/>
          <c:downBars/>
        </c:upDownBars>
        <c:marker val="1"/>
        <c:smooth val="0"/>
        <c:axId val="133072896"/>
        <c:axId val="132959040"/>
      </c:lineChart>
      <c:catAx>
        <c:axId val="133072896"/>
        <c:scaling>
          <c:orientation val="minMax"/>
        </c:scaling>
        <c:delete val="0"/>
        <c:axPos val="b"/>
        <c:numFmt formatCode="General" sourceLinked="1"/>
        <c:majorTickMark val="out"/>
        <c:minorTickMark val="none"/>
        <c:tickLblPos val="nextTo"/>
        <c:crossAx val="132959040"/>
        <c:crosses val="autoZero"/>
        <c:auto val="1"/>
        <c:lblAlgn val="ctr"/>
        <c:lblOffset val="100"/>
        <c:noMultiLvlLbl val="0"/>
      </c:catAx>
      <c:valAx>
        <c:axId val="132959040"/>
        <c:scaling>
          <c:orientation val="minMax"/>
        </c:scaling>
        <c:delete val="0"/>
        <c:axPos val="l"/>
        <c:numFmt formatCode="0%" sourceLinked="1"/>
        <c:majorTickMark val="out"/>
        <c:minorTickMark val="none"/>
        <c:tickLblPos val="nextTo"/>
        <c:crossAx val="133072896"/>
        <c:crosses val="autoZero"/>
        <c:crossBetween val="between"/>
        <c:majorUnit val="0.2"/>
        <c:minorUnit val="4.0000000000000008E-2"/>
      </c:valAx>
      <c:spPr>
        <a:noFill/>
      </c:spPr>
    </c:plotArea>
    <c:legend>
      <c:legendPos val="r"/>
      <c:layout>
        <c:manualLayout>
          <c:xMode val="edge"/>
          <c:yMode val="edge"/>
          <c:x val="0.65337354709600626"/>
          <c:y val="0.40509078044826374"/>
          <c:w val="0.33776432150091479"/>
          <c:h val="0.23701218267471844"/>
        </c:manualLayout>
      </c:layout>
      <c:overlay val="0"/>
    </c:legend>
    <c:plotVisOnly val="1"/>
    <c:dispBlanksAs val="zero"/>
    <c:showDLblsOverMax val="0"/>
  </c:chart>
  <c:spPr>
    <a:noFill/>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'Q1 - Q22'!$A$499</c:f>
              <c:strCache>
                <c:ptCount val="1"/>
                <c:pt idx="0">
                  <c:v>Strongly agree</c:v>
                </c:pt>
              </c:strCache>
            </c:strRef>
          </c:tx>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Q22'!$B$498:$F$498</c:f>
              <c:numCache>
                <c:formatCode>General</c:formatCode>
                <c:ptCount val="5"/>
                <c:pt idx="0">
                  <c:v>2021</c:v>
                </c:pt>
                <c:pt idx="1">
                  <c:v>2022</c:v>
                </c:pt>
                <c:pt idx="2">
                  <c:v>2023</c:v>
                </c:pt>
                <c:pt idx="3">
                  <c:v>2024</c:v>
                </c:pt>
                <c:pt idx="4">
                  <c:v>2025</c:v>
                </c:pt>
              </c:numCache>
            </c:numRef>
          </c:cat>
          <c:val>
            <c:numRef>
              <c:f>'Q1 - Q22'!$B$499:$F$499</c:f>
              <c:numCache>
                <c:formatCode>0%</c:formatCode>
                <c:ptCount val="5"/>
                <c:pt idx="0">
                  <c:v>0.76651982378854622</c:v>
                </c:pt>
                <c:pt idx="1">
                  <c:v>0.79452054794520544</c:v>
                </c:pt>
                <c:pt idx="2">
                  <c:v>0.68421052631578949</c:v>
                </c:pt>
                <c:pt idx="3">
                  <c:v>0.66355140186915884</c:v>
                </c:pt>
                <c:pt idx="4">
                  <c:v>0.67027027027027031</c:v>
                </c:pt>
              </c:numCache>
            </c:numRef>
          </c:val>
          <c:extLst>
            <c:ext xmlns:c16="http://schemas.microsoft.com/office/drawing/2014/chart" uri="{C3380CC4-5D6E-409C-BE32-E72D297353CC}">
              <c16:uniqueId val="{00000000-45DE-4EF1-9B01-A8C649EAEC4E}"/>
            </c:ext>
          </c:extLst>
        </c:ser>
        <c:ser>
          <c:idx val="1"/>
          <c:order val="1"/>
          <c:tx>
            <c:strRef>
              <c:f>'Q1 - Q22'!$A$500</c:f>
              <c:strCache>
                <c:ptCount val="1"/>
                <c:pt idx="0">
                  <c:v>Agree</c:v>
                </c:pt>
              </c:strCache>
            </c:strRef>
          </c:tx>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Q22'!$B$498:$F$498</c:f>
              <c:numCache>
                <c:formatCode>General</c:formatCode>
                <c:ptCount val="5"/>
                <c:pt idx="0">
                  <c:v>2021</c:v>
                </c:pt>
                <c:pt idx="1">
                  <c:v>2022</c:v>
                </c:pt>
                <c:pt idx="2">
                  <c:v>2023</c:v>
                </c:pt>
                <c:pt idx="3">
                  <c:v>2024</c:v>
                </c:pt>
                <c:pt idx="4">
                  <c:v>2025</c:v>
                </c:pt>
              </c:numCache>
            </c:numRef>
          </c:cat>
          <c:val>
            <c:numRef>
              <c:f>'Q1 - Q22'!$B$500:$F$500</c:f>
              <c:numCache>
                <c:formatCode>0%</c:formatCode>
                <c:ptCount val="5"/>
                <c:pt idx="0">
                  <c:v>0.16299559471365638</c:v>
                </c:pt>
                <c:pt idx="1">
                  <c:v>0.13698630136986301</c:v>
                </c:pt>
                <c:pt idx="2">
                  <c:v>0.22966507177033493</c:v>
                </c:pt>
                <c:pt idx="3">
                  <c:v>0.24299065420560748</c:v>
                </c:pt>
                <c:pt idx="4">
                  <c:v>0.22702702702702704</c:v>
                </c:pt>
              </c:numCache>
            </c:numRef>
          </c:val>
          <c:extLst>
            <c:ext xmlns:c16="http://schemas.microsoft.com/office/drawing/2014/chart" uri="{C3380CC4-5D6E-409C-BE32-E72D297353CC}">
              <c16:uniqueId val="{00000001-45DE-4EF1-9B01-A8C649EAEC4E}"/>
            </c:ext>
          </c:extLst>
        </c:ser>
        <c:ser>
          <c:idx val="2"/>
          <c:order val="2"/>
          <c:tx>
            <c:strRef>
              <c:f>'Q1 - Q22'!$A$501</c:f>
              <c:strCache>
                <c:ptCount val="1"/>
                <c:pt idx="0">
                  <c:v>Neutral</c:v>
                </c:pt>
              </c:strCache>
            </c:strRef>
          </c:tx>
          <c:invertIfNegative val="0"/>
          <c:dLbls>
            <c:spPr>
              <a:noFill/>
              <a:ln>
                <a:noFill/>
              </a:ln>
              <a:effectLst/>
            </c:spPr>
            <c:txPr>
              <a:bodyPr/>
              <a:lstStyle/>
              <a:p>
                <a:pPr>
                  <a:defRPr>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Q22'!$B$498:$F$498</c:f>
              <c:numCache>
                <c:formatCode>General</c:formatCode>
                <c:ptCount val="5"/>
                <c:pt idx="0">
                  <c:v>2021</c:v>
                </c:pt>
                <c:pt idx="1">
                  <c:v>2022</c:v>
                </c:pt>
                <c:pt idx="2">
                  <c:v>2023</c:v>
                </c:pt>
                <c:pt idx="3">
                  <c:v>2024</c:v>
                </c:pt>
                <c:pt idx="4">
                  <c:v>2025</c:v>
                </c:pt>
              </c:numCache>
            </c:numRef>
          </c:cat>
          <c:val>
            <c:numRef>
              <c:f>'Q1 - Q22'!$B$501:$F$501</c:f>
              <c:numCache>
                <c:formatCode>0%</c:formatCode>
                <c:ptCount val="5"/>
                <c:pt idx="0">
                  <c:v>4.8458149779735685E-2</c:v>
                </c:pt>
                <c:pt idx="1">
                  <c:v>5.0228310502283102E-2</c:v>
                </c:pt>
                <c:pt idx="2">
                  <c:v>6.2200956937799042E-2</c:v>
                </c:pt>
                <c:pt idx="3">
                  <c:v>7.476635514018691E-2</c:v>
                </c:pt>
                <c:pt idx="4">
                  <c:v>7.0270270270270274E-2</c:v>
                </c:pt>
              </c:numCache>
            </c:numRef>
          </c:val>
          <c:extLst>
            <c:ext xmlns:c16="http://schemas.microsoft.com/office/drawing/2014/chart" uri="{C3380CC4-5D6E-409C-BE32-E72D297353CC}">
              <c16:uniqueId val="{00000002-45DE-4EF1-9B01-A8C649EAEC4E}"/>
            </c:ext>
          </c:extLst>
        </c:ser>
        <c:ser>
          <c:idx val="3"/>
          <c:order val="3"/>
          <c:tx>
            <c:strRef>
              <c:f>'Q1 - Q22'!$A$502</c:f>
              <c:strCache>
                <c:ptCount val="1"/>
                <c:pt idx="0">
                  <c:v>Disagree</c:v>
                </c:pt>
              </c:strCache>
            </c:strRef>
          </c:tx>
          <c:invertIfNegative val="0"/>
          <c:dLbls>
            <c:spPr>
              <a:noFill/>
              <a:ln>
                <a:noFill/>
              </a:ln>
              <a:effectLst/>
            </c:spPr>
            <c:txPr>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'Q1 - Q22'!$B$498:$F$498</c:f>
              <c:numCache>
                <c:formatCode>General</c:formatCode>
                <c:ptCount val="5"/>
                <c:pt idx="0">
                  <c:v>2021</c:v>
                </c:pt>
                <c:pt idx="1">
                  <c:v>2022</c:v>
                </c:pt>
                <c:pt idx="2">
                  <c:v>2023</c:v>
                </c:pt>
                <c:pt idx="3">
                  <c:v>2024</c:v>
                </c:pt>
                <c:pt idx="4">
                  <c:v>2025</c:v>
                </c:pt>
              </c:numCache>
            </c:numRef>
          </c:cat>
          <c:val>
            <c:numRef>
              <c:f>'Q1 - Q22'!$B$502:$F$502</c:f>
              <c:numCache>
                <c:formatCode>0%</c:formatCode>
                <c:ptCount val="5"/>
                <c:pt idx="0">
                  <c:v>1.3215859030837005E-2</c:v>
                </c:pt>
                <c:pt idx="1">
                  <c:v>4.5662100456621002E-3</c:v>
                </c:pt>
                <c:pt idx="2">
                  <c:v>4.7846889952153108E-3</c:v>
                </c:pt>
                <c:pt idx="3">
                  <c:v>4.6728971962616819E-3</c:v>
                </c:pt>
                <c:pt idx="4">
                  <c:v>1.0810810810810811E-2</c:v>
                </c:pt>
              </c:numCache>
            </c:numRef>
          </c:val>
          <c:extLst>
            <c:ext xmlns:c16="http://schemas.microsoft.com/office/drawing/2014/chart" uri="{C3380CC4-5D6E-409C-BE32-E72D297353CC}">
              <c16:uniqueId val="{00000003-45DE-4EF1-9B01-A8C649EAEC4E}"/>
            </c:ext>
          </c:extLst>
        </c:ser>
        <c:ser>
          <c:idx val="4"/>
          <c:order val="4"/>
          <c:tx>
            <c:strRef>
              <c:f>'Q1 - Q22'!$A$503</c:f>
              <c:strCache>
                <c:ptCount val="1"/>
                <c:pt idx="0">
                  <c:v>Strongly disagree</c:v>
                </c:pt>
              </c:strCache>
            </c:strRef>
          </c:tx>
          <c:invertIfNegative val="0"/>
          <c:dLbls>
            <c:dLbl>
              <c:idx val="0"/>
              <c:layout>
                <c:manualLayout>
                  <c:x val="-2.5252525252525252E-2"/>
                  <c:y val="-1.190476190476190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5DE-4EF1-9B01-A8C649EAEC4E}"/>
                </c:ext>
              </c:extLst>
            </c:dLbl>
            <c:dLbl>
              <c:idx val="1"/>
              <c:layout>
                <c:manualLayout>
                  <c:x val="-1.6296108042265591E-16"/>
                  <c:y val="-1.1461318051575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DE-4EF1-9B01-A8C649EAEC4E}"/>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Q22'!$B$498:$F$498</c:f>
              <c:numCache>
                <c:formatCode>General</c:formatCode>
                <c:ptCount val="5"/>
                <c:pt idx="0">
                  <c:v>2021</c:v>
                </c:pt>
                <c:pt idx="1">
                  <c:v>2022</c:v>
                </c:pt>
                <c:pt idx="2">
                  <c:v>2023</c:v>
                </c:pt>
                <c:pt idx="3">
                  <c:v>2024</c:v>
                </c:pt>
                <c:pt idx="4">
                  <c:v>2025</c:v>
                </c:pt>
              </c:numCache>
            </c:numRef>
          </c:cat>
          <c:val>
            <c:numRef>
              <c:f>'Q1 - Q22'!$B$503:$F$503</c:f>
              <c:numCache>
                <c:formatCode>0%</c:formatCode>
                <c:ptCount val="5"/>
                <c:pt idx="0">
                  <c:v>8.8105726872246704E-3</c:v>
                </c:pt>
                <c:pt idx="1">
                  <c:v>1.3698630136986301E-2</c:v>
                </c:pt>
                <c:pt idx="2">
                  <c:v>1.9138755980861243E-2</c:v>
                </c:pt>
                <c:pt idx="3">
                  <c:v>1.4018691588785047E-2</c:v>
                </c:pt>
                <c:pt idx="4">
                  <c:v>2.1621621621621623E-2</c:v>
                </c:pt>
              </c:numCache>
            </c:numRef>
          </c:val>
          <c:extLst>
            <c:ext xmlns:c16="http://schemas.microsoft.com/office/drawing/2014/chart" uri="{C3380CC4-5D6E-409C-BE32-E72D297353CC}">
              <c16:uniqueId val="{00000006-45DE-4EF1-9B01-A8C649EAEC4E}"/>
            </c:ext>
          </c:extLst>
        </c:ser>
        <c:dLbls>
          <c:dLblPos val="ctr"/>
          <c:showLegendKey val="0"/>
          <c:showVal val="1"/>
          <c:showCatName val="0"/>
          <c:showSerName val="0"/>
          <c:showPercent val="0"/>
          <c:showBubbleSize val="0"/>
        </c:dLbls>
        <c:gapWidth val="74"/>
        <c:overlap val="100"/>
        <c:axId val="135233024"/>
        <c:axId val="134883008"/>
      </c:barChart>
      <c:catAx>
        <c:axId val="135233024"/>
        <c:scaling>
          <c:orientation val="minMax"/>
        </c:scaling>
        <c:delete val="0"/>
        <c:axPos val="b"/>
        <c:majorGridlines/>
        <c:numFmt formatCode="General" sourceLinked="1"/>
        <c:majorTickMark val="none"/>
        <c:minorTickMark val="none"/>
        <c:tickLblPos val="nextTo"/>
        <c:crossAx val="134883008"/>
        <c:crosses val="autoZero"/>
        <c:auto val="1"/>
        <c:lblAlgn val="ctr"/>
        <c:lblOffset val="100"/>
        <c:noMultiLvlLbl val="0"/>
      </c:catAx>
      <c:valAx>
        <c:axId val="134883008"/>
        <c:scaling>
          <c:orientation val="minMax"/>
          <c:max val="1"/>
        </c:scaling>
        <c:delete val="1"/>
        <c:axPos val="l"/>
        <c:numFmt formatCode="0%" sourceLinked="0"/>
        <c:majorTickMark val="none"/>
        <c:minorTickMark val="none"/>
        <c:tickLblPos val="nextTo"/>
        <c:crossAx val="135233024"/>
        <c:crosses val="autoZero"/>
        <c:crossBetween val="between"/>
      </c:valAx>
      <c:dTable>
        <c:showHorzBorder val="1"/>
        <c:showVertBorder val="1"/>
        <c:showOutline val="1"/>
        <c:showKeys val="1"/>
      </c:dTable>
      <c:spPr>
        <a:noFill/>
      </c:spPr>
    </c:plotArea>
    <c:plotVisOnly val="1"/>
    <c:dispBlanksAs val="gap"/>
    <c:showDLblsOverMax val="0"/>
  </c:chart>
  <c:spPr>
    <a:noFill/>
    <a:ln>
      <a:noFill/>
    </a:ln>
  </c:spPr>
  <c:txPr>
    <a:bodyPr/>
    <a:lstStyle/>
    <a:p>
      <a:pPr>
        <a:defRPr sz="900">
          <a:latin typeface="Calibri"/>
          <a:cs typeface="Calibri"/>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'Q1 - Q22'!$A$550</c:f>
              <c:strCache>
                <c:ptCount val="1"/>
                <c:pt idx="0">
                  <c:v>Strongly agree</c:v>
                </c:pt>
              </c:strCache>
            </c:strRef>
          </c:tx>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Q22'!$B$543:$F$543</c:f>
              <c:numCache>
                <c:formatCode>General</c:formatCode>
                <c:ptCount val="5"/>
                <c:pt idx="0">
                  <c:v>2021</c:v>
                </c:pt>
                <c:pt idx="1">
                  <c:v>2022</c:v>
                </c:pt>
                <c:pt idx="2">
                  <c:v>2023</c:v>
                </c:pt>
                <c:pt idx="3">
                  <c:v>2024</c:v>
                </c:pt>
                <c:pt idx="4">
                  <c:v>2025</c:v>
                </c:pt>
              </c:numCache>
            </c:numRef>
          </c:cat>
          <c:val>
            <c:numRef>
              <c:f>'Q1 - Q22'!$B$550:$F$550</c:f>
              <c:numCache>
                <c:formatCode>0%</c:formatCode>
                <c:ptCount val="5"/>
                <c:pt idx="0">
                  <c:v>0.70044052863436124</c:v>
                </c:pt>
                <c:pt idx="1">
                  <c:v>0.69406392694063923</c:v>
                </c:pt>
                <c:pt idx="2">
                  <c:v>0.56937799043062198</c:v>
                </c:pt>
                <c:pt idx="3">
                  <c:v>0.59813084112149528</c:v>
                </c:pt>
                <c:pt idx="4">
                  <c:v>0.60540540540540544</c:v>
                </c:pt>
              </c:numCache>
            </c:numRef>
          </c:val>
          <c:extLst>
            <c:ext xmlns:c16="http://schemas.microsoft.com/office/drawing/2014/chart" uri="{C3380CC4-5D6E-409C-BE32-E72D297353CC}">
              <c16:uniqueId val="{00000000-8C40-4A9C-93BF-01A4D2125922}"/>
            </c:ext>
          </c:extLst>
        </c:ser>
        <c:ser>
          <c:idx val="1"/>
          <c:order val="1"/>
          <c:tx>
            <c:strRef>
              <c:f>'Q1 - Q22'!$A$551</c:f>
              <c:strCache>
                <c:ptCount val="1"/>
                <c:pt idx="0">
                  <c:v>Agree</c:v>
                </c:pt>
              </c:strCache>
            </c:strRef>
          </c:tx>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Q22'!$B$543:$F$543</c:f>
              <c:numCache>
                <c:formatCode>General</c:formatCode>
                <c:ptCount val="5"/>
                <c:pt idx="0">
                  <c:v>2021</c:v>
                </c:pt>
                <c:pt idx="1">
                  <c:v>2022</c:v>
                </c:pt>
                <c:pt idx="2">
                  <c:v>2023</c:v>
                </c:pt>
                <c:pt idx="3">
                  <c:v>2024</c:v>
                </c:pt>
                <c:pt idx="4">
                  <c:v>2025</c:v>
                </c:pt>
              </c:numCache>
            </c:numRef>
          </c:cat>
          <c:val>
            <c:numRef>
              <c:f>'Q1 - Q22'!$B$551:$F$551</c:f>
              <c:numCache>
                <c:formatCode>0%</c:formatCode>
                <c:ptCount val="5"/>
                <c:pt idx="0">
                  <c:v>0.19383259911894274</c:v>
                </c:pt>
                <c:pt idx="1">
                  <c:v>0.21917808219178081</c:v>
                </c:pt>
                <c:pt idx="2">
                  <c:v>0.31100478468899523</c:v>
                </c:pt>
                <c:pt idx="3">
                  <c:v>0.27570093457943923</c:v>
                </c:pt>
                <c:pt idx="4">
                  <c:v>0.24864864864864866</c:v>
                </c:pt>
              </c:numCache>
            </c:numRef>
          </c:val>
          <c:extLst>
            <c:ext xmlns:c16="http://schemas.microsoft.com/office/drawing/2014/chart" uri="{C3380CC4-5D6E-409C-BE32-E72D297353CC}">
              <c16:uniqueId val="{00000001-8C40-4A9C-93BF-01A4D2125922}"/>
            </c:ext>
          </c:extLst>
        </c:ser>
        <c:ser>
          <c:idx val="2"/>
          <c:order val="2"/>
          <c:tx>
            <c:strRef>
              <c:f>'Q1 - Q22'!$A$552</c:f>
              <c:strCache>
                <c:ptCount val="1"/>
                <c:pt idx="0">
                  <c:v>Neutral</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Q22'!$B$543:$F$543</c:f>
              <c:numCache>
                <c:formatCode>General</c:formatCode>
                <c:ptCount val="5"/>
                <c:pt idx="0">
                  <c:v>2021</c:v>
                </c:pt>
                <c:pt idx="1">
                  <c:v>2022</c:v>
                </c:pt>
                <c:pt idx="2">
                  <c:v>2023</c:v>
                </c:pt>
                <c:pt idx="3">
                  <c:v>2024</c:v>
                </c:pt>
                <c:pt idx="4">
                  <c:v>2025</c:v>
                </c:pt>
              </c:numCache>
            </c:numRef>
          </c:cat>
          <c:val>
            <c:numRef>
              <c:f>'Q1 - Q22'!$B$552:$F$552</c:f>
              <c:numCache>
                <c:formatCode>0%</c:formatCode>
                <c:ptCount val="5"/>
                <c:pt idx="0">
                  <c:v>8.3700440528634359E-2</c:v>
                </c:pt>
                <c:pt idx="1">
                  <c:v>6.8493150684931503E-2</c:v>
                </c:pt>
                <c:pt idx="2">
                  <c:v>8.6124401913875603E-2</c:v>
                </c:pt>
                <c:pt idx="3">
                  <c:v>9.8130841121495324E-2</c:v>
                </c:pt>
                <c:pt idx="4">
                  <c:v>0.10270270270270271</c:v>
                </c:pt>
              </c:numCache>
            </c:numRef>
          </c:val>
          <c:extLst>
            <c:ext xmlns:c16="http://schemas.microsoft.com/office/drawing/2014/chart" uri="{C3380CC4-5D6E-409C-BE32-E72D297353CC}">
              <c16:uniqueId val="{00000002-8C40-4A9C-93BF-01A4D2125922}"/>
            </c:ext>
          </c:extLst>
        </c:ser>
        <c:ser>
          <c:idx val="3"/>
          <c:order val="3"/>
          <c:tx>
            <c:strRef>
              <c:f>'Q1 - Q22'!$A$553</c:f>
              <c:strCache>
                <c:ptCount val="1"/>
                <c:pt idx="0">
                  <c:v>Disagree</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Q22'!$B$543:$F$543</c:f>
              <c:numCache>
                <c:formatCode>General</c:formatCode>
                <c:ptCount val="5"/>
                <c:pt idx="0">
                  <c:v>2021</c:v>
                </c:pt>
                <c:pt idx="1">
                  <c:v>2022</c:v>
                </c:pt>
                <c:pt idx="2">
                  <c:v>2023</c:v>
                </c:pt>
                <c:pt idx="3">
                  <c:v>2024</c:v>
                </c:pt>
                <c:pt idx="4">
                  <c:v>2025</c:v>
                </c:pt>
              </c:numCache>
            </c:numRef>
          </c:cat>
          <c:val>
            <c:numRef>
              <c:f>'Q1 - Q22'!$B$553:$F$553</c:f>
              <c:numCache>
                <c:formatCode>0%</c:formatCode>
                <c:ptCount val="5"/>
                <c:pt idx="0">
                  <c:v>1.3215859030837005E-2</c:v>
                </c:pt>
                <c:pt idx="1">
                  <c:v>9.1324200913242004E-3</c:v>
                </c:pt>
                <c:pt idx="2">
                  <c:v>1.4354066985645933E-2</c:v>
                </c:pt>
                <c:pt idx="3">
                  <c:v>2.336448598130841E-2</c:v>
                </c:pt>
                <c:pt idx="4">
                  <c:v>1.6216216216216217E-2</c:v>
                </c:pt>
              </c:numCache>
            </c:numRef>
          </c:val>
          <c:extLst>
            <c:ext xmlns:c16="http://schemas.microsoft.com/office/drawing/2014/chart" uri="{C3380CC4-5D6E-409C-BE32-E72D297353CC}">
              <c16:uniqueId val="{00000003-8C40-4A9C-93BF-01A4D2125922}"/>
            </c:ext>
          </c:extLst>
        </c:ser>
        <c:ser>
          <c:idx val="4"/>
          <c:order val="4"/>
          <c:tx>
            <c:strRef>
              <c:f>'Q1 - Q22'!$A$554</c:f>
              <c:strCache>
                <c:ptCount val="1"/>
                <c:pt idx="0">
                  <c:v>Strongly disagree</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Q22'!$B$543:$F$543</c:f>
              <c:numCache>
                <c:formatCode>General</c:formatCode>
                <c:ptCount val="5"/>
                <c:pt idx="0">
                  <c:v>2021</c:v>
                </c:pt>
                <c:pt idx="1">
                  <c:v>2022</c:v>
                </c:pt>
                <c:pt idx="2">
                  <c:v>2023</c:v>
                </c:pt>
                <c:pt idx="3">
                  <c:v>2024</c:v>
                </c:pt>
                <c:pt idx="4">
                  <c:v>2025</c:v>
                </c:pt>
              </c:numCache>
            </c:numRef>
          </c:cat>
          <c:val>
            <c:numRef>
              <c:f>'Q1 - Q22'!$B$554:$F$554</c:f>
              <c:numCache>
                <c:formatCode>0%</c:formatCode>
                <c:ptCount val="5"/>
                <c:pt idx="0">
                  <c:v>8.8105726872246704E-3</c:v>
                </c:pt>
                <c:pt idx="1">
                  <c:v>9.1324200913242004E-3</c:v>
                </c:pt>
                <c:pt idx="2">
                  <c:v>1.9138755980861243E-2</c:v>
                </c:pt>
                <c:pt idx="3">
                  <c:v>4.6728971962616819E-3</c:v>
                </c:pt>
                <c:pt idx="4">
                  <c:v>2.7027027027027029E-2</c:v>
                </c:pt>
              </c:numCache>
            </c:numRef>
          </c:val>
          <c:extLst>
            <c:ext xmlns:c16="http://schemas.microsoft.com/office/drawing/2014/chart" uri="{C3380CC4-5D6E-409C-BE32-E72D297353CC}">
              <c16:uniqueId val="{00000004-8C40-4A9C-93BF-01A4D2125922}"/>
            </c:ext>
          </c:extLst>
        </c:ser>
        <c:dLbls>
          <c:dLblPos val="ctr"/>
          <c:showLegendKey val="0"/>
          <c:showVal val="1"/>
          <c:showCatName val="0"/>
          <c:showSerName val="0"/>
          <c:showPercent val="0"/>
          <c:showBubbleSize val="0"/>
        </c:dLbls>
        <c:gapWidth val="74"/>
        <c:overlap val="100"/>
        <c:axId val="135233024"/>
        <c:axId val="134883008"/>
      </c:barChart>
      <c:catAx>
        <c:axId val="135233024"/>
        <c:scaling>
          <c:orientation val="minMax"/>
        </c:scaling>
        <c:delete val="0"/>
        <c:axPos val="b"/>
        <c:majorGridlines/>
        <c:numFmt formatCode="General" sourceLinked="1"/>
        <c:majorTickMark val="none"/>
        <c:minorTickMark val="none"/>
        <c:tickLblPos val="nextTo"/>
        <c:crossAx val="134883008"/>
        <c:crosses val="autoZero"/>
        <c:auto val="1"/>
        <c:lblAlgn val="ctr"/>
        <c:lblOffset val="100"/>
        <c:noMultiLvlLbl val="0"/>
      </c:catAx>
      <c:valAx>
        <c:axId val="134883008"/>
        <c:scaling>
          <c:orientation val="minMax"/>
          <c:max val="1"/>
        </c:scaling>
        <c:delete val="1"/>
        <c:axPos val="l"/>
        <c:numFmt formatCode="0%" sourceLinked="0"/>
        <c:majorTickMark val="none"/>
        <c:minorTickMark val="none"/>
        <c:tickLblPos val="nextTo"/>
        <c:crossAx val="135233024"/>
        <c:crosses val="autoZero"/>
        <c:crossBetween val="between"/>
      </c:valAx>
      <c:dTable>
        <c:showHorzBorder val="1"/>
        <c:showVertBorder val="1"/>
        <c:showOutline val="1"/>
        <c:showKeys val="1"/>
      </c:dTable>
      <c:spPr>
        <a:noFill/>
      </c:spPr>
    </c:plotArea>
    <c:plotVisOnly val="1"/>
    <c:dispBlanksAs val="gap"/>
    <c:showDLblsOverMax val="0"/>
  </c:chart>
  <c:spPr>
    <a:noFill/>
    <a:ln>
      <a:noFill/>
    </a:ln>
  </c:spPr>
  <c:txPr>
    <a:bodyPr/>
    <a:lstStyle/>
    <a:p>
      <a:pPr>
        <a:defRPr sz="900">
          <a:latin typeface="Calibri"/>
          <a:cs typeface="Calibri"/>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'Q1 - Q22'!$A$819</c:f>
              <c:strCache>
                <c:ptCount val="1"/>
                <c:pt idx="0">
                  <c:v>Strongly agree</c:v>
                </c:pt>
              </c:strCache>
            </c:strRef>
          </c:tx>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Q22'!$B$818:$F$818</c:f>
              <c:numCache>
                <c:formatCode>General</c:formatCode>
                <c:ptCount val="5"/>
                <c:pt idx="0">
                  <c:v>2021</c:v>
                </c:pt>
                <c:pt idx="1">
                  <c:v>2022</c:v>
                </c:pt>
                <c:pt idx="2">
                  <c:v>2023</c:v>
                </c:pt>
                <c:pt idx="3">
                  <c:v>2024</c:v>
                </c:pt>
                <c:pt idx="4">
                  <c:v>2025</c:v>
                </c:pt>
              </c:numCache>
            </c:numRef>
          </c:cat>
          <c:val>
            <c:numRef>
              <c:f>'Q1 - Q22'!$B$819:$F$819</c:f>
              <c:numCache>
                <c:formatCode>0%</c:formatCode>
                <c:ptCount val="5"/>
                <c:pt idx="0">
                  <c:v>0.75330396475770922</c:v>
                </c:pt>
                <c:pt idx="1">
                  <c:v>0.73515981735159819</c:v>
                </c:pt>
                <c:pt idx="2">
                  <c:v>0.59808612440191389</c:v>
                </c:pt>
                <c:pt idx="3">
                  <c:v>0.61682242990654201</c:v>
                </c:pt>
                <c:pt idx="4">
                  <c:v>0.6216216216216216</c:v>
                </c:pt>
              </c:numCache>
            </c:numRef>
          </c:val>
          <c:extLst>
            <c:ext xmlns:c16="http://schemas.microsoft.com/office/drawing/2014/chart" uri="{C3380CC4-5D6E-409C-BE32-E72D297353CC}">
              <c16:uniqueId val="{00000000-60D4-4BB8-83E1-9FAA63253E73}"/>
            </c:ext>
          </c:extLst>
        </c:ser>
        <c:ser>
          <c:idx val="1"/>
          <c:order val="1"/>
          <c:tx>
            <c:strRef>
              <c:f>'Q1 - Q22'!$A$820</c:f>
              <c:strCache>
                <c:ptCount val="1"/>
                <c:pt idx="0">
                  <c:v>Agree</c:v>
                </c:pt>
              </c:strCache>
            </c:strRef>
          </c:tx>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Q22'!$B$818:$F$818</c:f>
              <c:numCache>
                <c:formatCode>General</c:formatCode>
                <c:ptCount val="5"/>
                <c:pt idx="0">
                  <c:v>2021</c:v>
                </c:pt>
                <c:pt idx="1">
                  <c:v>2022</c:v>
                </c:pt>
                <c:pt idx="2">
                  <c:v>2023</c:v>
                </c:pt>
                <c:pt idx="3">
                  <c:v>2024</c:v>
                </c:pt>
                <c:pt idx="4">
                  <c:v>2025</c:v>
                </c:pt>
              </c:numCache>
            </c:numRef>
          </c:cat>
          <c:val>
            <c:numRef>
              <c:f>'Q1 - Q22'!$B$820:$F$820</c:f>
              <c:numCache>
                <c:formatCode>0%</c:formatCode>
                <c:ptCount val="5"/>
                <c:pt idx="0">
                  <c:v>0.17180616740088106</c:v>
                </c:pt>
                <c:pt idx="1">
                  <c:v>0.20091324200913241</c:v>
                </c:pt>
                <c:pt idx="2">
                  <c:v>0.30143540669856461</c:v>
                </c:pt>
                <c:pt idx="3">
                  <c:v>0.28971962616822428</c:v>
                </c:pt>
                <c:pt idx="4">
                  <c:v>0.27027027027027029</c:v>
                </c:pt>
              </c:numCache>
            </c:numRef>
          </c:val>
          <c:extLst>
            <c:ext xmlns:c16="http://schemas.microsoft.com/office/drawing/2014/chart" uri="{C3380CC4-5D6E-409C-BE32-E72D297353CC}">
              <c16:uniqueId val="{00000001-60D4-4BB8-83E1-9FAA63253E73}"/>
            </c:ext>
          </c:extLst>
        </c:ser>
        <c:ser>
          <c:idx val="2"/>
          <c:order val="2"/>
          <c:tx>
            <c:strRef>
              <c:f>'Q1 - Q22'!$A$821</c:f>
              <c:strCache>
                <c:ptCount val="1"/>
                <c:pt idx="0">
                  <c:v>Neutral</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Q22'!$B$818:$F$818</c:f>
              <c:numCache>
                <c:formatCode>General</c:formatCode>
                <c:ptCount val="5"/>
                <c:pt idx="0">
                  <c:v>2021</c:v>
                </c:pt>
                <c:pt idx="1">
                  <c:v>2022</c:v>
                </c:pt>
                <c:pt idx="2">
                  <c:v>2023</c:v>
                </c:pt>
                <c:pt idx="3">
                  <c:v>2024</c:v>
                </c:pt>
                <c:pt idx="4">
                  <c:v>2025</c:v>
                </c:pt>
              </c:numCache>
            </c:numRef>
          </c:cat>
          <c:val>
            <c:numRef>
              <c:f>'Q1 - Q22'!$B$821:$F$821</c:f>
              <c:numCache>
                <c:formatCode>0%</c:formatCode>
                <c:ptCount val="5"/>
                <c:pt idx="0">
                  <c:v>4.8458149779735685E-2</c:v>
                </c:pt>
                <c:pt idx="1">
                  <c:v>5.4794520547945202E-2</c:v>
                </c:pt>
                <c:pt idx="2">
                  <c:v>7.6555023923444973E-2</c:v>
                </c:pt>
                <c:pt idx="3">
                  <c:v>6.0747663551401869E-2</c:v>
                </c:pt>
                <c:pt idx="4">
                  <c:v>7.567567567567568E-2</c:v>
                </c:pt>
              </c:numCache>
            </c:numRef>
          </c:val>
          <c:extLst>
            <c:ext xmlns:c16="http://schemas.microsoft.com/office/drawing/2014/chart" uri="{C3380CC4-5D6E-409C-BE32-E72D297353CC}">
              <c16:uniqueId val="{00000002-60D4-4BB8-83E1-9FAA63253E73}"/>
            </c:ext>
          </c:extLst>
        </c:ser>
        <c:ser>
          <c:idx val="3"/>
          <c:order val="3"/>
          <c:tx>
            <c:strRef>
              <c:f>'Q1 - Q22'!$A$822</c:f>
              <c:strCache>
                <c:ptCount val="1"/>
                <c:pt idx="0">
                  <c:v>Disagree</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Q22'!$B$818:$F$818</c:f>
              <c:numCache>
                <c:formatCode>General</c:formatCode>
                <c:ptCount val="5"/>
                <c:pt idx="0">
                  <c:v>2021</c:v>
                </c:pt>
                <c:pt idx="1">
                  <c:v>2022</c:v>
                </c:pt>
                <c:pt idx="2">
                  <c:v>2023</c:v>
                </c:pt>
                <c:pt idx="3">
                  <c:v>2024</c:v>
                </c:pt>
                <c:pt idx="4">
                  <c:v>2025</c:v>
                </c:pt>
              </c:numCache>
            </c:numRef>
          </c:cat>
          <c:val>
            <c:numRef>
              <c:f>'Q1 - Q22'!$B$822:$F$822</c:f>
              <c:numCache>
                <c:formatCode>0%</c:formatCode>
                <c:ptCount val="5"/>
                <c:pt idx="0">
                  <c:v>2.2026431718061675E-2</c:v>
                </c:pt>
                <c:pt idx="1">
                  <c:v>4.5662100456621002E-3</c:v>
                </c:pt>
                <c:pt idx="2">
                  <c:v>4.7846889952153108E-3</c:v>
                </c:pt>
                <c:pt idx="3">
                  <c:v>2.336448598130841E-2</c:v>
                </c:pt>
                <c:pt idx="4">
                  <c:v>5.4054054054054057E-3</c:v>
                </c:pt>
              </c:numCache>
            </c:numRef>
          </c:val>
          <c:extLst>
            <c:ext xmlns:c16="http://schemas.microsoft.com/office/drawing/2014/chart" uri="{C3380CC4-5D6E-409C-BE32-E72D297353CC}">
              <c16:uniqueId val="{00000003-60D4-4BB8-83E1-9FAA63253E73}"/>
            </c:ext>
          </c:extLst>
        </c:ser>
        <c:ser>
          <c:idx val="4"/>
          <c:order val="4"/>
          <c:tx>
            <c:strRef>
              <c:f>'Q1 - Q22'!$A$823</c:f>
              <c:strCache>
                <c:ptCount val="1"/>
                <c:pt idx="0">
                  <c:v>Strongly disagree</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'Q1 - Q22'!$B$818:$F$818</c:f>
              <c:numCache>
                <c:formatCode>General</c:formatCode>
                <c:ptCount val="5"/>
                <c:pt idx="0">
                  <c:v>2021</c:v>
                </c:pt>
                <c:pt idx="1">
                  <c:v>2022</c:v>
                </c:pt>
                <c:pt idx="2">
                  <c:v>2023</c:v>
                </c:pt>
                <c:pt idx="3">
                  <c:v>2024</c:v>
                </c:pt>
                <c:pt idx="4">
                  <c:v>2025</c:v>
                </c:pt>
              </c:numCache>
            </c:numRef>
          </c:cat>
          <c:val>
            <c:numRef>
              <c:f>'Q1 - Q22'!$B$823:$F$823</c:f>
              <c:numCache>
                <c:formatCode>0%</c:formatCode>
                <c:ptCount val="5"/>
                <c:pt idx="0">
                  <c:v>4.4052863436123352E-3</c:v>
                </c:pt>
                <c:pt idx="1">
                  <c:v>4.5662100456621002E-3</c:v>
                </c:pt>
                <c:pt idx="2">
                  <c:v>1.9138755980861243E-2</c:v>
                </c:pt>
                <c:pt idx="3">
                  <c:v>9.3457943925233638E-3</c:v>
                </c:pt>
                <c:pt idx="4">
                  <c:v>2.7027027027027029E-2</c:v>
                </c:pt>
              </c:numCache>
            </c:numRef>
          </c:val>
          <c:extLst>
            <c:ext xmlns:c16="http://schemas.microsoft.com/office/drawing/2014/chart" uri="{C3380CC4-5D6E-409C-BE32-E72D297353CC}">
              <c16:uniqueId val="{00000004-60D4-4BB8-83E1-9FAA63253E73}"/>
            </c:ext>
          </c:extLst>
        </c:ser>
        <c:dLbls>
          <c:dLblPos val="ctr"/>
          <c:showLegendKey val="0"/>
          <c:showVal val="1"/>
          <c:showCatName val="0"/>
          <c:showSerName val="0"/>
          <c:showPercent val="0"/>
          <c:showBubbleSize val="0"/>
        </c:dLbls>
        <c:gapWidth val="74"/>
        <c:overlap val="100"/>
        <c:axId val="135233024"/>
        <c:axId val="134883008"/>
      </c:barChart>
      <c:catAx>
        <c:axId val="135233024"/>
        <c:scaling>
          <c:orientation val="minMax"/>
        </c:scaling>
        <c:delete val="0"/>
        <c:axPos val="b"/>
        <c:majorGridlines/>
        <c:numFmt formatCode="General" sourceLinked="1"/>
        <c:majorTickMark val="none"/>
        <c:minorTickMark val="none"/>
        <c:tickLblPos val="nextTo"/>
        <c:crossAx val="134883008"/>
        <c:crosses val="autoZero"/>
        <c:auto val="1"/>
        <c:lblAlgn val="ctr"/>
        <c:lblOffset val="100"/>
        <c:noMultiLvlLbl val="0"/>
      </c:catAx>
      <c:valAx>
        <c:axId val="134883008"/>
        <c:scaling>
          <c:orientation val="minMax"/>
          <c:max val="1"/>
        </c:scaling>
        <c:delete val="1"/>
        <c:axPos val="l"/>
        <c:numFmt formatCode="0%" sourceLinked="0"/>
        <c:majorTickMark val="none"/>
        <c:minorTickMark val="none"/>
        <c:tickLblPos val="nextTo"/>
        <c:crossAx val="135233024"/>
        <c:crosses val="autoZero"/>
        <c:crossBetween val="between"/>
      </c:valAx>
      <c:dTable>
        <c:showHorzBorder val="1"/>
        <c:showVertBorder val="1"/>
        <c:showOutline val="1"/>
        <c:showKeys val="1"/>
      </c:dTable>
      <c:spPr>
        <a:noFill/>
      </c:spPr>
    </c:plotArea>
    <c:plotVisOnly val="1"/>
    <c:dispBlanksAs val="gap"/>
    <c:showDLblsOverMax val="0"/>
  </c:chart>
  <c:spPr>
    <a:noFill/>
    <a:ln>
      <a:noFill/>
    </a:ln>
  </c:spPr>
  <c:txPr>
    <a:bodyPr/>
    <a:lstStyle/>
    <a:p>
      <a:pPr>
        <a:defRPr sz="900">
          <a:latin typeface="Calibri"/>
          <a:cs typeface="Calibri"/>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55CE61-4BA6-4A63-99B8-7D617E5B65DF}" type="datetimeFigureOut">
              <a:rPr lang="en-US" smtClean="0"/>
              <a:t>8/27/2025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0C3219-ECB9-40FF-A2C0-E3EF69485D95}" type="slidenum">
              <a:rPr lang="en-US" smtClean="0"/>
              <a:t>‹#›</a:t>
            </a:fld>
            <a:endParaRPr lang="en-US"/>
          </a:p>
        </p:txBody>
      </p:sp>
    </p:spTree>
    <p:extLst>
      <p:ext uri="{BB962C8B-B14F-4D97-AF65-F5344CB8AC3E}">
        <p14:creationId xmlns:p14="http://schemas.microsoft.com/office/powerpoint/2010/main" val="149549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AE88-80AB-36A5-ECBD-F2D8062BE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AE6E2-5AAB-126A-BDEF-41F7EE54E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43E2B-1780-16BA-D850-6412BB2B6B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191392-2AED-2139-CFA4-90672778D1AD}"/>
              </a:ext>
            </a:extLst>
          </p:cNvPr>
          <p:cNvSpPr>
            <a:spLocks noGrp="1"/>
          </p:cNvSpPr>
          <p:nvPr>
            <p:ph type="sldNum" sz="quarter" idx="5"/>
          </p:nvPr>
        </p:nvSpPr>
        <p:spPr/>
        <p:txBody>
          <a:bodyPr/>
          <a:lstStyle/>
          <a:p>
            <a:fld id="{310C3219-ECB9-40FF-A2C0-E3EF69485D95}" type="slidenum">
              <a:rPr lang="en-US" smtClean="0"/>
              <a:t>1</a:t>
            </a:fld>
            <a:endParaRPr lang="en-US"/>
          </a:p>
        </p:txBody>
      </p:sp>
    </p:spTree>
    <p:extLst>
      <p:ext uri="{BB962C8B-B14F-4D97-AF65-F5344CB8AC3E}">
        <p14:creationId xmlns:p14="http://schemas.microsoft.com/office/powerpoint/2010/main" val="205897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74A1D-4130-E96A-85B7-6C52B2456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624A1-4FBF-FB55-127B-78F5632C3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B0581-0920-A7C7-C438-751A632DC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FE190-7058-C46A-5682-F22CE8BC8D58}"/>
              </a:ext>
            </a:extLst>
          </p:cNvPr>
          <p:cNvSpPr>
            <a:spLocks noGrp="1"/>
          </p:cNvSpPr>
          <p:nvPr>
            <p:ph type="sldNum" sz="quarter" idx="5"/>
          </p:nvPr>
        </p:nvSpPr>
        <p:spPr/>
        <p:txBody>
          <a:bodyPr/>
          <a:lstStyle/>
          <a:p>
            <a:fld id="{310C3219-ECB9-40FF-A2C0-E3EF69485D95}" type="slidenum">
              <a:rPr lang="en-US" smtClean="0"/>
              <a:t>11</a:t>
            </a:fld>
            <a:endParaRPr lang="en-US"/>
          </a:p>
        </p:txBody>
      </p:sp>
    </p:spTree>
    <p:extLst>
      <p:ext uri="{BB962C8B-B14F-4D97-AF65-F5344CB8AC3E}">
        <p14:creationId xmlns:p14="http://schemas.microsoft.com/office/powerpoint/2010/main" val="178102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C3219-ECB9-40FF-A2C0-E3EF69485D95}" type="slidenum">
              <a:rPr lang="en-US" smtClean="0"/>
              <a:t>3</a:t>
            </a:fld>
            <a:endParaRPr lang="en-US"/>
          </a:p>
        </p:txBody>
      </p:sp>
    </p:spTree>
    <p:extLst>
      <p:ext uri="{BB962C8B-B14F-4D97-AF65-F5344CB8AC3E}">
        <p14:creationId xmlns:p14="http://schemas.microsoft.com/office/powerpoint/2010/main" val="3807738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C3219-ECB9-40FF-A2C0-E3EF69485D95}" type="slidenum">
              <a:rPr lang="en-US" smtClean="0"/>
              <a:t>4</a:t>
            </a:fld>
            <a:endParaRPr lang="en-US"/>
          </a:p>
        </p:txBody>
      </p:sp>
    </p:spTree>
    <p:extLst>
      <p:ext uri="{BB962C8B-B14F-4D97-AF65-F5344CB8AC3E}">
        <p14:creationId xmlns:p14="http://schemas.microsoft.com/office/powerpoint/2010/main" val="346067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C3219-ECB9-40FF-A2C0-E3EF69485D95}" type="slidenum">
              <a:rPr lang="en-US" smtClean="0"/>
              <a:t>5</a:t>
            </a:fld>
            <a:endParaRPr lang="en-US"/>
          </a:p>
        </p:txBody>
      </p:sp>
    </p:spTree>
    <p:extLst>
      <p:ext uri="{BB962C8B-B14F-4D97-AF65-F5344CB8AC3E}">
        <p14:creationId xmlns:p14="http://schemas.microsoft.com/office/powerpoint/2010/main" val="174065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C3219-ECB9-40FF-A2C0-E3EF69485D95}" type="slidenum">
              <a:rPr lang="en-US" smtClean="0"/>
              <a:t>6</a:t>
            </a:fld>
            <a:endParaRPr lang="en-US"/>
          </a:p>
        </p:txBody>
      </p:sp>
    </p:spTree>
    <p:extLst>
      <p:ext uri="{BB962C8B-B14F-4D97-AF65-F5344CB8AC3E}">
        <p14:creationId xmlns:p14="http://schemas.microsoft.com/office/powerpoint/2010/main" val="350287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C3219-ECB9-40FF-A2C0-E3EF69485D95}" type="slidenum">
              <a:rPr lang="en-US" smtClean="0"/>
              <a:t>7</a:t>
            </a:fld>
            <a:endParaRPr lang="en-US"/>
          </a:p>
        </p:txBody>
      </p:sp>
    </p:spTree>
    <p:extLst>
      <p:ext uri="{BB962C8B-B14F-4D97-AF65-F5344CB8AC3E}">
        <p14:creationId xmlns:p14="http://schemas.microsoft.com/office/powerpoint/2010/main" val="96961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2E12B-5636-2D6A-7465-5B665A441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49659-7A8E-986D-29FC-32B312001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8265B-ECB9-363F-24F9-54B49799A0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08DA2-A0B9-9813-CB8F-9FB1BDEF68F3}"/>
              </a:ext>
            </a:extLst>
          </p:cNvPr>
          <p:cNvSpPr>
            <a:spLocks noGrp="1"/>
          </p:cNvSpPr>
          <p:nvPr>
            <p:ph type="sldNum" sz="quarter" idx="5"/>
          </p:nvPr>
        </p:nvSpPr>
        <p:spPr/>
        <p:txBody>
          <a:bodyPr/>
          <a:lstStyle/>
          <a:p>
            <a:fld id="{310C3219-ECB9-40FF-A2C0-E3EF69485D95}" type="slidenum">
              <a:rPr lang="en-US" smtClean="0"/>
              <a:t>8</a:t>
            </a:fld>
            <a:endParaRPr lang="en-US"/>
          </a:p>
        </p:txBody>
      </p:sp>
    </p:spTree>
    <p:extLst>
      <p:ext uri="{BB962C8B-B14F-4D97-AF65-F5344CB8AC3E}">
        <p14:creationId xmlns:p14="http://schemas.microsoft.com/office/powerpoint/2010/main" val="354778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EC8A-E604-4740-FF63-B4A91D2EE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F439C-8650-8732-B67C-A07289F5A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7CE35-5901-9B8E-48FD-41454F2DDA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B57F0-EFB4-FBDB-027E-6812D88C4C55}"/>
              </a:ext>
            </a:extLst>
          </p:cNvPr>
          <p:cNvSpPr>
            <a:spLocks noGrp="1"/>
          </p:cNvSpPr>
          <p:nvPr>
            <p:ph type="sldNum" sz="quarter" idx="5"/>
          </p:nvPr>
        </p:nvSpPr>
        <p:spPr/>
        <p:txBody>
          <a:bodyPr/>
          <a:lstStyle/>
          <a:p>
            <a:fld id="{310C3219-ECB9-40FF-A2C0-E3EF69485D95}" type="slidenum">
              <a:rPr lang="en-US" smtClean="0"/>
              <a:t>9</a:t>
            </a:fld>
            <a:endParaRPr lang="en-US"/>
          </a:p>
        </p:txBody>
      </p:sp>
    </p:spTree>
    <p:extLst>
      <p:ext uri="{BB962C8B-B14F-4D97-AF65-F5344CB8AC3E}">
        <p14:creationId xmlns:p14="http://schemas.microsoft.com/office/powerpoint/2010/main" val="295953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C181C-D03B-5692-DD97-641869162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237E3-E0AD-DBF8-94EE-1D4742E06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3DD72-1FBB-9C42-3925-F0432C3B1E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5267B3-CD0B-2DB2-FD91-7AE3AB467096}"/>
              </a:ext>
            </a:extLst>
          </p:cNvPr>
          <p:cNvSpPr>
            <a:spLocks noGrp="1"/>
          </p:cNvSpPr>
          <p:nvPr>
            <p:ph type="sldNum" sz="quarter" idx="5"/>
          </p:nvPr>
        </p:nvSpPr>
        <p:spPr/>
        <p:txBody>
          <a:bodyPr/>
          <a:lstStyle/>
          <a:p>
            <a:fld id="{310C3219-ECB9-40FF-A2C0-E3EF69485D95}" type="slidenum">
              <a:rPr lang="en-US" smtClean="0"/>
              <a:t>10</a:t>
            </a:fld>
            <a:endParaRPr lang="en-US"/>
          </a:p>
        </p:txBody>
      </p:sp>
    </p:spTree>
    <p:extLst>
      <p:ext uri="{BB962C8B-B14F-4D97-AF65-F5344CB8AC3E}">
        <p14:creationId xmlns:p14="http://schemas.microsoft.com/office/powerpoint/2010/main" val="3726343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AA09CA-3CCF-D848-847D-80149DA5450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265-FA0A-8749-AF92-433F0891E1FB}" type="slidenum">
              <a:rPr lang="en-US" smtClean="0"/>
              <a:t>‹#›</a:t>
            </a:fld>
            <a:endParaRPr lang="en-US"/>
          </a:p>
        </p:txBody>
      </p:sp>
      <p:pic>
        <p:nvPicPr>
          <p:cNvPr id="7" name="Picture 6">
            <a:extLst>
              <a:ext uri="{FF2B5EF4-FFF2-40B4-BE49-F238E27FC236}">
                <a16:creationId xmlns:a16="http://schemas.microsoft.com/office/drawing/2014/main" id="{CDF30649-E985-493A-A39B-D14C95F69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592C49E-EAD6-4E8E-B2FA-E070CEEB00E0}"/>
              </a:ext>
            </a:extLst>
          </p:cNvPr>
          <p:cNvSpPr/>
          <p:nvPr userDrawn="1"/>
        </p:nvSpPr>
        <p:spPr>
          <a:xfrm>
            <a:off x="1322119" y="1215129"/>
            <a:ext cx="9547761" cy="4589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781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A09CA-3CCF-D848-847D-80149DA5450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54801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A09CA-3CCF-D848-847D-80149DA5450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203562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p:cNvSpPr>
            <a:spLocks noGrp="1"/>
          </p:cNvSpPr>
          <p:nvPr>
            <p:ph type="title"/>
          </p:nvPr>
        </p:nvSpPr>
        <p:spPr>
          <a:xfrm>
            <a:off x="101600" y="1"/>
            <a:ext cx="9550400" cy="944563"/>
          </a:xfrm>
        </p:spPr>
        <p:txBody>
          <a:bodyPr>
            <a:normAutofit/>
          </a:bodyPr>
          <a:lstStyle>
            <a:lvl1pPr algn="l">
              <a:defRPr sz="2800" b="0">
                <a:solidFill>
                  <a:schemeClr val="bg1">
                    <a:lumMod val="95000"/>
                  </a:schemeClr>
                </a:solidFill>
                <a:latin typeface="Levenim MT" pitchFamily="2" charset="-79"/>
                <a:ea typeface="Tahoma" pitchFamily="34" charset="0"/>
                <a:cs typeface="Levenim MT" pitchFamily="2" charset="-79"/>
              </a:defRPr>
            </a:lvl1pPr>
          </a:lstStyle>
          <a:p>
            <a:r>
              <a:rPr lang="en-US" dirty="0"/>
              <a:t>Click to edit Master title style</a:t>
            </a:r>
          </a:p>
        </p:txBody>
      </p:sp>
      <p:sp>
        <p:nvSpPr>
          <p:cNvPr id="13" name="Content Placeholder 2"/>
          <p:cNvSpPr>
            <a:spLocks noGrp="1"/>
          </p:cNvSpPr>
          <p:nvPr>
            <p:ph idx="1"/>
          </p:nvPr>
        </p:nvSpPr>
        <p:spPr>
          <a:xfrm>
            <a:off x="609600" y="1371600"/>
            <a:ext cx="10972800" cy="5029200"/>
          </a:xfrm>
        </p:spPr>
        <p:txBody>
          <a:bodyPr>
            <a:normAutofit/>
          </a:bodyPr>
          <a:lstStyle>
            <a:lvl1pPr>
              <a:buClrTx/>
              <a:defRPr sz="2800">
                <a:solidFill>
                  <a:schemeClr val="tx1"/>
                </a:solidFill>
                <a:latin typeface="+mj-lt"/>
                <a:ea typeface="Tahoma" pitchFamily="34" charset="0"/>
                <a:cs typeface="Tahoma" pitchFamily="34" charset="0"/>
              </a:defRPr>
            </a:lvl1pPr>
            <a:lvl2pPr>
              <a:defRPr sz="2400">
                <a:solidFill>
                  <a:schemeClr val="tx1"/>
                </a:solidFill>
                <a:latin typeface="+mj-lt"/>
                <a:ea typeface="Tahoma" pitchFamily="34" charset="0"/>
                <a:cs typeface="Tahoma" pitchFamily="34" charset="0"/>
              </a:defRPr>
            </a:lvl2pPr>
            <a:lvl3pPr>
              <a:defRPr sz="2000">
                <a:solidFill>
                  <a:schemeClr val="tx1"/>
                </a:solidFill>
                <a:latin typeface="+mj-lt"/>
                <a:ea typeface="Tahoma" pitchFamily="34" charset="0"/>
                <a:cs typeface="Tahoma" pitchFamily="34" charset="0"/>
              </a:defRPr>
            </a:lvl3pPr>
            <a:lvl4pPr>
              <a:defRPr sz="1800">
                <a:solidFill>
                  <a:schemeClr val="tx1"/>
                </a:solidFill>
                <a:latin typeface="+mj-lt"/>
                <a:ea typeface="Tahoma" pitchFamily="34" charset="0"/>
                <a:cs typeface="Tahoma" pitchFamily="34" charset="0"/>
              </a:defRPr>
            </a:lvl4pPr>
            <a:lvl5pPr>
              <a:defRPr sz="1800">
                <a:solidFill>
                  <a:schemeClr val="tx1"/>
                </a:solidFill>
                <a:latin typeface="+mj-lt"/>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10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p:cNvSpPr>
            <a:spLocks noGrp="1"/>
          </p:cNvSpPr>
          <p:nvPr>
            <p:ph type="title"/>
          </p:nvPr>
        </p:nvSpPr>
        <p:spPr>
          <a:xfrm>
            <a:off x="101600" y="1"/>
            <a:ext cx="9550400" cy="944563"/>
          </a:xfrm>
        </p:spPr>
        <p:txBody>
          <a:bodyPr>
            <a:normAutofit/>
          </a:bodyPr>
          <a:lstStyle>
            <a:lvl1pPr algn="l">
              <a:defRPr sz="2800" b="0">
                <a:solidFill>
                  <a:schemeClr val="bg1">
                    <a:lumMod val="95000"/>
                  </a:schemeClr>
                </a:solidFill>
                <a:latin typeface="Levenim MT" pitchFamily="2" charset="-79"/>
                <a:ea typeface="Tahoma" pitchFamily="34" charset="0"/>
                <a:cs typeface="Levenim MT" pitchFamily="2" charset="-79"/>
              </a:defRPr>
            </a:lvl1pPr>
          </a:lstStyle>
          <a:p>
            <a:r>
              <a:rPr lang="en-US" dirty="0"/>
              <a:t>Click to edit Master title style</a:t>
            </a:r>
          </a:p>
        </p:txBody>
      </p:sp>
      <p:sp>
        <p:nvSpPr>
          <p:cNvPr id="13" name="Content Placeholder 2"/>
          <p:cNvSpPr>
            <a:spLocks noGrp="1"/>
          </p:cNvSpPr>
          <p:nvPr>
            <p:ph idx="1"/>
          </p:nvPr>
        </p:nvSpPr>
        <p:spPr>
          <a:xfrm>
            <a:off x="609600" y="1371600"/>
            <a:ext cx="10972800" cy="5029200"/>
          </a:xfrm>
        </p:spPr>
        <p:txBody>
          <a:bodyPr>
            <a:normAutofit/>
          </a:bodyPr>
          <a:lstStyle>
            <a:lvl1pPr>
              <a:buClrTx/>
              <a:defRPr sz="2800">
                <a:solidFill>
                  <a:schemeClr val="tx1"/>
                </a:solidFill>
                <a:latin typeface="+mj-lt"/>
                <a:ea typeface="Tahoma" pitchFamily="34" charset="0"/>
                <a:cs typeface="Tahoma" pitchFamily="34" charset="0"/>
              </a:defRPr>
            </a:lvl1pPr>
            <a:lvl2pPr>
              <a:defRPr sz="2400">
                <a:solidFill>
                  <a:schemeClr val="tx1"/>
                </a:solidFill>
                <a:latin typeface="+mj-lt"/>
                <a:ea typeface="Tahoma" pitchFamily="34" charset="0"/>
                <a:cs typeface="Tahoma" pitchFamily="34" charset="0"/>
              </a:defRPr>
            </a:lvl2pPr>
            <a:lvl3pPr>
              <a:defRPr sz="2000">
                <a:solidFill>
                  <a:schemeClr val="tx1"/>
                </a:solidFill>
                <a:latin typeface="+mj-lt"/>
                <a:ea typeface="Tahoma" pitchFamily="34" charset="0"/>
                <a:cs typeface="Tahoma" pitchFamily="34" charset="0"/>
              </a:defRPr>
            </a:lvl3pPr>
            <a:lvl4pPr>
              <a:defRPr sz="1800">
                <a:solidFill>
                  <a:schemeClr val="tx1"/>
                </a:solidFill>
                <a:latin typeface="+mj-lt"/>
                <a:ea typeface="Tahoma" pitchFamily="34" charset="0"/>
                <a:cs typeface="Tahoma" pitchFamily="34" charset="0"/>
              </a:defRPr>
            </a:lvl4pPr>
            <a:lvl5pPr>
              <a:defRPr sz="1800">
                <a:solidFill>
                  <a:schemeClr val="tx1"/>
                </a:solidFill>
                <a:latin typeface="+mj-lt"/>
                <a:ea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1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A09CA-3CCF-D848-847D-80149DA5450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265-FA0A-8749-AF92-433F0891E1FB}" type="slidenum">
              <a:rPr lang="en-US" smtClean="0"/>
              <a:t>‹#›</a:t>
            </a:fld>
            <a:endParaRPr lang="en-US"/>
          </a:p>
        </p:txBody>
      </p:sp>
      <p:sp>
        <p:nvSpPr>
          <p:cNvPr id="13" name="Title 1">
            <a:extLst>
              <a:ext uri="{FF2B5EF4-FFF2-40B4-BE49-F238E27FC236}">
                <a16:creationId xmlns:a16="http://schemas.microsoft.com/office/drawing/2014/main" id="{F0CA1BCC-3268-4D50-90DC-37381808A12F}"/>
              </a:ext>
            </a:extLst>
          </p:cNvPr>
          <p:cNvSpPr txBox="1">
            <a:spLocks/>
          </p:cNvSpPr>
          <p:nvPr userDrawn="1"/>
        </p:nvSpPr>
        <p:spPr>
          <a:xfrm>
            <a:off x="435864" y="237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14" name="Rectangle 13">
            <a:extLst>
              <a:ext uri="{FF2B5EF4-FFF2-40B4-BE49-F238E27FC236}">
                <a16:creationId xmlns:a16="http://schemas.microsoft.com/office/drawing/2014/main" id="{5AFA85F8-99A0-4A03-B27D-C170B55E4234}"/>
              </a:ext>
            </a:extLst>
          </p:cNvPr>
          <p:cNvSpPr/>
          <p:nvPr userDrawn="1"/>
        </p:nvSpPr>
        <p:spPr>
          <a:xfrm>
            <a:off x="0" y="1345959"/>
            <a:ext cx="12192000" cy="5336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D6287802-4DBB-43D3-A897-48A6A05A520A}"/>
              </a:ext>
            </a:extLst>
          </p:cNvPr>
          <p:cNvSpPr>
            <a:spLocks noGrp="1"/>
          </p:cNvSpPr>
          <p:nvPr>
            <p:ph idx="4294967295"/>
          </p:nvPr>
        </p:nvSpPr>
        <p:spPr>
          <a:xfrm>
            <a:off x="435864" y="1682044"/>
            <a:ext cx="11329416" cy="4494919"/>
          </a:xfrm>
        </p:spPr>
        <p:txBody>
          <a:bodyPr/>
          <a:lstStyle/>
          <a:p>
            <a:r>
              <a:rPr lang="en-US" dirty="0"/>
              <a:t>Text goes here</a:t>
            </a:r>
          </a:p>
        </p:txBody>
      </p:sp>
    </p:spTree>
    <p:extLst>
      <p:ext uri="{BB962C8B-B14F-4D97-AF65-F5344CB8AC3E}">
        <p14:creationId xmlns:p14="http://schemas.microsoft.com/office/powerpoint/2010/main" val="164857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A09CA-3CCF-D848-847D-80149DA54504}" type="datetimeFigureOut">
              <a:rPr lang="en-US" smtClean="0"/>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84589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AA09CA-3CCF-D848-847D-80149DA5450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616815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AA09CA-3CCF-D848-847D-80149DA54504}" type="datetimeFigureOut">
              <a:rPr lang="en-US" smtClean="0"/>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92293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A09CA-3CCF-D848-847D-80149DA54504}"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42901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A09CA-3CCF-D848-847D-80149DA54504}" type="datetimeFigureOut">
              <a:rPr lang="en-US" smtClean="0"/>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1416150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AA09CA-3CCF-D848-847D-80149DA5450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67397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AA09CA-3CCF-D848-847D-80149DA54504}" type="datetimeFigureOut">
              <a:rPr lang="en-US" smtClean="0"/>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84265-FA0A-8749-AF92-433F0891E1FB}" type="slidenum">
              <a:rPr lang="en-US" smtClean="0"/>
              <a:t>‹#›</a:t>
            </a:fld>
            <a:endParaRPr lang="en-US"/>
          </a:p>
        </p:txBody>
      </p:sp>
    </p:spTree>
    <p:extLst>
      <p:ext uri="{BB962C8B-B14F-4D97-AF65-F5344CB8AC3E}">
        <p14:creationId xmlns:p14="http://schemas.microsoft.com/office/powerpoint/2010/main" val="167258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A09CA-3CCF-D848-847D-80149DA54504}" type="datetimeFigureOut">
              <a:rPr lang="en-US" smtClean="0"/>
              <a:t>8/27/2025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84265-FA0A-8749-AF92-433F0891E1FB}" type="slidenum">
              <a:rPr lang="en-US" smtClean="0"/>
              <a:t>‹#›</a:t>
            </a:fld>
            <a:endParaRPr lang="en-US"/>
          </a:p>
        </p:txBody>
      </p:sp>
    </p:spTree>
    <p:extLst>
      <p:ext uri="{BB962C8B-B14F-4D97-AF65-F5344CB8AC3E}">
        <p14:creationId xmlns:p14="http://schemas.microsoft.com/office/powerpoint/2010/main" val="1441778412"/>
      </p:ext>
    </p:extLst>
  </p:cSld>
  <p:clrMap bg1="lt1" tx1="dk1" bg2="lt2" tx2="dk2" accent1="accent1" accent2="accent2" accent3="accent3" accent4="accent4" accent5="accent5" accent6="accent6" hlink="hlink" folHlink="folHlink"/>
  <p:sldLayoutIdLst>
    <p:sldLayoutId id="2147483686"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952500" y="908724"/>
            <a:ext cx="10363200" cy="57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9" name="Rectangle 3"/>
          <p:cNvSpPr>
            <a:spLocks noGrp="1" noChangeArrowheads="1"/>
          </p:cNvSpPr>
          <p:nvPr>
            <p:ph type="body" idx="1"/>
          </p:nvPr>
        </p:nvSpPr>
        <p:spPr bwMode="auto">
          <a:xfrm>
            <a:off x="952500" y="2482627"/>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1223657"/>
      </p:ext>
    </p:extLst>
  </p:cSld>
  <p:clrMap bg1="lt1" tx1="dk1" bg2="lt2" tx2="dk2" accent1="accent1" accent2="accent2" accent3="accent3" accent4="accent4" accent5="accent5" accent6="accent6" hlink="hlink" folHlink="folHlink"/>
  <p:sldLayoutIdLst>
    <p:sldLayoutId id="2147483684" r:id="rId1"/>
  </p:sldLayoutIdLst>
  <p:transition spd="med">
    <p:fade/>
  </p:transition>
  <p:txStyles>
    <p:titleStyle>
      <a:lvl1pPr algn="l" rtl="0" eaLnBrk="1" fontAlgn="base" hangingPunct="1">
        <a:lnSpc>
          <a:spcPct val="85000"/>
        </a:lnSpc>
        <a:spcBef>
          <a:spcPct val="0"/>
        </a:spcBef>
        <a:spcAft>
          <a:spcPct val="0"/>
        </a:spcAft>
        <a:defRPr sz="2800">
          <a:solidFill>
            <a:schemeClr val="tx2"/>
          </a:solidFill>
          <a:latin typeface="+mj-lt"/>
          <a:ea typeface="+mj-ea"/>
          <a:cs typeface="+mj-cs"/>
        </a:defRPr>
      </a:lvl1pPr>
      <a:lvl2pPr algn="l" rtl="0" eaLnBrk="1" fontAlgn="base" hangingPunct="1">
        <a:lnSpc>
          <a:spcPct val="85000"/>
        </a:lnSpc>
        <a:spcBef>
          <a:spcPct val="0"/>
        </a:spcBef>
        <a:spcAft>
          <a:spcPct val="0"/>
        </a:spcAft>
        <a:defRPr sz="2800">
          <a:solidFill>
            <a:schemeClr val="tx2"/>
          </a:solidFill>
          <a:latin typeface="Arial" charset="0"/>
        </a:defRPr>
      </a:lvl2pPr>
      <a:lvl3pPr algn="l" rtl="0" eaLnBrk="1" fontAlgn="base" hangingPunct="1">
        <a:lnSpc>
          <a:spcPct val="85000"/>
        </a:lnSpc>
        <a:spcBef>
          <a:spcPct val="0"/>
        </a:spcBef>
        <a:spcAft>
          <a:spcPct val="0"/>
        </a:spcAft>
        <a:defRPr sz="2800">
          <a:solidFill>
            <a:schemeClr val="tx2"/>
          </a:solidFill>
          <a:latin typeface="Arial" charset="0"/>
        </a:defRPr>
      </a:lvl3pPr>
      <a:lvl4pPr algn="l" rtl="0" eaLnBrk="1" fontAlgn="base" hangingPunct="1">
        <a:lnSpc>
          <a:spcPct val="85000"/>
        </a:lnSpc>
        <a:spcBef>
          <a:spcPct val="0"/>
        </a:spcBef>
        <a:spcAft>
          <a:spcPct val="0"/>
        </a:spcAft>
        <a:defRPr sz="2800">
          <a:solidFill>
            <a:schemeClr val="tx2"/>
          </a:solidFill>
          <a:latin typeface="Arial" charset="0"/>
        </a:defRPr>
      </a:lvl4pPr>
      <a:lvl5pPr algn="l" rtl="0" eaLnBrk="1" fontAlgn="base" hangingPunct="1">
        <a:lnSpc>
          <a:spcPct val="85000"/>
        </a:lnSpc>
        <a:spcBef>
          <a:spcPct val="0"/>
        </a:spcBef>
        <a:spcAft>
          <a:spcPct val="0"/>
        </a:spcAft>
        <a:defRPr sz="2800">
          <a:solidFill>
            <a:schemeClr val="tx2"/>
          </a:solidFill>
          <a:latin typeface="Arial" charset="0"/>
        </a:defRPr>
      </a:lvl5pPr>
      <a:lvl6pPr marL="457200" algn="l" rtl="0" eaLnBrk="1" fontAlgn="base" hangingPunct="1">
        <a:lnSpc>
          <a:spcPct val="85000"/>
        </a:lnSpc>
        <a:spcBef>
          <a:spcPct val="0"/>
        </a:spcBef>
        <a:spcAft>
          <a:spcPct val="0"/>
        </a:spcAft>
        <a:defRPr sz="2800">
          <a:solidFill>
            <a:schemeClr val="tx2"/>
          </a:solidFill>
          <a:latin typeface="Arial" charset="0"/>
        </a:defRPr>
      </a:lvl6pPr>
      <a:lvl7pPr marL="914400" algn="l" rtl="0" eaLnBrk="1" fontAlgn="base" hangingPunct="1">
        <a:lnSpc>
          <a:spcPct val="85000"/>
        </a:lnSpc>
        <a:spcBef>
          <a:spcPct val="0"/>
        </a:spcBef>
        <a:spcAft>
          <a:spcPct val="0"/>
        </a:spcAft>
        <a:defRPr sz="2800">
          <a:solidFill>
            <a:schemeClr val="tx2"/>
          </a:solidFill>
          <a:latin typeface="Arial" charset="0"/>
        </a:defRPr>
      </a:lvl7pPr>
      <a:lvl8pPr marL="1371600" algn="l" rtl="0" eaLnBrk="1" fontAlgn="base" hangingPunct="1">
        <a:lnSpc>
          <a:spcPct val="85000"/>
        </a:lnSpc>
        <a:spcBef>
          <a:spcPct val="0"/>
        </a:spcBef>
        <a:spcAft>
          <a:spcPct val="0"/>
        </a:spcAft>
        <a:defRPr sz="2800">
          <a:solidFill>
            <a:schemeClr val="tx2"/>
          </a:solidFill>
          <a:latin typeface="Arial" charset="0"/>
        </a:defRPr>
      </a:lvl8pPr>
      <a:lvl9pPr marL="1828800" algn="l" rtl="0" eaLnBrk="1" fontAlgn="base" hangingPunct="1">
        <a:lnSpc>
          <a:spcPct val="85000"/>
        </a:lnSpc>
        <a:spcBef>
          <a:spcPct val="0"/>
        </a:spcBef>
        <a:spcAft>
          <a:spcPct val="0"/>
        </a:spcAft>
        <a:defRPr sz="2800">
          <a:solidFill>
            <a:schemeClr val="tx2"/>
          </a:solidFill>
          <a:latin typeface="Arial" charset="0"/>
        </a:defRPr>
      </a:lvl9pPr>
    </p:titleStyle>
    <p:bodyStyle>
      <a:lvl1pPr marL="342900" indent="-342900" algn="l" rtl="0" eaLnBrk="1" fontAlgn="base" hangingPunct="1">
        <a:lnSpc>
          <a:spcPct val="120000"/>
        </a:lnSpc>
        <a:spcBef>
          <a:spcPct val="20000"/>
        </a:spcBef>
        <a:spcAft>
          <a:spcPct val="2000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ct val="120000"/>
        </a:lnSpc>
        <a:spcBef>
          <a:spcPct val="20000"/>
        </a:spcBef>
        <a:spcAft>
          <a:spcPct val="20000"/>
        </a:spcAft>
        <a:buClr>
          <a:schemeClr val="tx1"/>
        </a:buClr>
        <a:buFont typeface="Wingdings" pitchFamily="2" charset="2"/>
        <a:buChar char="§"/>
        <a:defRPr>
          <a:solidFill>
            <a:srgbClr val="808080"/>
          </a:solidFill>
          <a:latin typeface="+mn-lt"/>
        </a:defRPr>
      </a:lvl2pPr>
      <a:lvl3pPr marL="1085850" indent="-228600" algn="l" rtl="0" eaLnBrk="1" fontAlgn="base" hangingPunct="1">
        <a:lnSpc>
          <a:spcPct val="120000"/>
        </a:lnSpc>
        <a:spcBef>
          <a:spcPct val="20000"/>
        </a:spcBef>
        <a:spcAft>
          <a:spcPct val="20000"/>
        </a:spcAft>
        <a:buClr>
          <a:schemeClr val="tx1"/>
        </a:buClr>
        <a:buFont typeface="Wingdings" pitchFamily="2" charset="2"/>
        <a:buChar char="§"/>
        <a:defRPr sz="1600">
          <a:solidFill>
            <a:schemeClr val="accent1"/>
          </a:solidFill>
          <a:latin typeface="+mn-lt"/>
        </a:defRPr>
      </a:lvl3pPr>
      <a:lvl4pPr marL="1428750" indent="-228600" algn="l" rtl="0" eaLnBrk="1" fontAlgn="base" hangingPunct="1">
        <a:lnSpc>
          <a:spcPct val="120000"/>
        </a:lnSpc>
        <a:spcBef>
          <a:spcPct val="20000"/>
        </a:spcBef>
        <a:spcAft>
          <a:spcPct val="20000"/>
        </a:spcAft>
        <a:buClr>
          <a:schemeClr val="tx1"/>
        </a:buClr>
        <a:buFont typeface="Wingdings" pitchFamily="2" charset="2"/>
        <a:buChar char="§"/>
        <a:defRPr sz="1400">
          <a:solidFill>
            <a:schemeClr val="folHlink"/>
          </a:solidFill>
          <a:latin typeface="+mn-lt"/>
        </a:defRPr>
      </a:lvl4pPr>
      <a:lvl5pPr marL="17716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rgbClr val="C00000"/>
          </a:solidFill>
          <a:latin typeface="+mn-lt"/>
        </a:defRPr>
      </a:lvl5pPr>
      <a:lvl6pPr marL="22288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6pPr>
      <a:lvl7pPr marL="26860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7pPr>
      <a:lvl8pPr marL="31432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8pPr>
      <a:lvl9pPr marL="36004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952500" y="908724"/>
            <a:ext cx="10363200" cy="576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9" name="Rectangle 3"/>
          <p:cNvSpPr>
            <a:spLocks noGrp="1" noChangeArrowheads="1"/>
          </p:cNvSpPr>
          <p:nvPr>
            <p:ph type="body" idx="1"/>
          </p:nvPr>
        </p:nvSpPr>
        <p:spPr bwMode="auto">
          <a:xfrm>
            <a:off x="952500" y="2482627"/>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1223657"/>
      </p:ext>
    </p:extLst>
  </p:cSld>
  <p:clrMap bg1="lt1" tx1="dk1" bg2="lt2" tx2="dk2" accent1="accent1" accent2="accent2" accent3="accent3" accent4="accent4" accent5="accent5" accent6="accent6" hlink="hlink" folHlink="folHlink"/>
  <p:sldLayoutIdLst>
    <p:sldLayoutId id="2147483688" r:id="rId1"/>
  </p:sldLayoutIdLst>
  <p:transition spd="med">
    <p:fade/>
  </p:transition>
  <p:txStyles>
    <p:titleStyle>
      <a:lvl1pPr algn="l" rtl="0" eaLnBrk="1" fontAlgn="base" hangingPunct="1">
        <a:lnSpc>
          <a:spcPct val="85000"/>
        </a:lnSpc>
        <a:spcBef>
          <a:spcPct val="0"/>
        </a:spcBef>
        <a:spcAft>
          <a:spcPct val="0"/>
        </a:spcAft>
        <a:defRPr sz="2800">
          <a:solidFill>
            <a:schemeClr val="tx2"/>
          </a:solidFill>
          <a:latin typeface="+mj-lt"/>
          <a:ea typeface="+mj-ea"/>
          <a:cs typeface="+mj-cs"/>
        </a:defRPr>
      </a:lvl1pPr>
      <a:lvl2pPr algn="l" rtl="0" eaLnBrk="1" fontAlgn="base" hangingPunct="1">
        <a:lnSpc>
          <a:spcPct val="85000"/>
        </a:lnSpc>
        <a:spcBef>
          <a:spcPct val="0"/>
        </a:spcBef>
        <a:spcAft>
          <a:spcPct val="0"/>
        </a:spcAft>
        <a:defRPr sz="2800">
          <a:solidFill>
            <a:schemeClr val="tx2"/>
          </a:solidFill>
          <a:latin typeface="Arial" charset="0"/>
        </a:defRPr>
      </a:lvl2pPr>
      <a:lvl3pPr algn="l" rtl="0" eaLnBrk="1" fontAlgn="base" hangingPunct="1">
        <a:lnSpc>
          <a:spcPct val="85000"/>
        </a:lnSpc>
        <a:spcBef>
          <a:spcPct val="0"/>
        </a:spcBef>
        <a:spcAft>
          <a:spcPct val="0"/>
        </a:spcAft>
        <a:defRPr sz="2800">
          <a:solidFill>
            <a:schemeClr val="tx2"/>
          </a:solidFill>
          <a:latin typeface="Arial" charset="0"/>
        </a:defRPr>
      </a:lvl3pPr>
      <a:lvl4pPr algn="l" rtl="0" eaLnBrk="1" fontAlgn="base" hangingPunct="1">
        <a:lnSpc>
          <a:spcPct val="85000"/>
        </a:lnSpc>
        <a:spcBef>
          <a:spcPct val="0"/>
        </a:spcBef>
        <a:spcAft>
          <a:spcPct val="0"/>
        </a:spcAft>
        <a:defRPr sz="2800">
          <a:solidFill>
            <a:schemeClr val="tx2"/>
          </a:solidFill>
          <a:latin typeface="Arial" charset="0"/>
        </a:defRPr>
      </a:lvl4pPr>
      <a:lvl5pPr algn="l" rtl="0" eaLnBrk="1" fontAlgn="base" hangingPunct="1">
        <a:lnSpc>
          <a:spcPct val="85000"/>
        </a:lnSpc>
        <a:spcBef>
          <a:spcPct val="0"/>
        </a:spcBef>
        <a:spcAft>
          <a:spcPct val="0"/>
        </a:spcAft>
        <a:defRPr sz="2800">
          <a:solidFill>
            <a:schemeClr val="tx2"/>
          </a:solidFill>
          <a:latin typeface="Arial" charset="0"/>
        </a:defRPr>
      </a:lvl5pPr>
      <a:lvl6pPr marL="457200" algn="l" rtl="0" eaLnBrk="1" fontAlgn="base" hangingPunct="1">
        <a:lnSpc>
          <a:spcPct val="85000"/>
        </a:lnSpc>
        <a:spcBef>
          <a:spcPct val="0"/>
        </a:spcBef>
        <a:spcAft>
          <a:spcPct val="0"/>
        </a:spcAft>
        <a:defRPr sz="2800">
          <a:solidFill>
            <a:schemeClr val="tx2"/>
          </a:solidFill>
          <a:latin typeface="Arial" charset="0"/>
        </a:defRPr>
      </a:lvl6pPr>
      <a:lvl7pPr marL="914400" algn="l" rtl="0" eaLnBrk="1" fontAlgn="base" hangingPunct="1">
        <a:lnSpc>
          <a:spcPct val="85000"/>
        </a:lnSpc>
        <a:spcBef>
          <a:spcPct val="0"/>
        </a:spcBef>
        <a:spcAft>
          <a:spcPct val="0"/>
        </a:spcAft>
        <a:defRPr sz="2800">
          <a:solidFill>
            <a:schemeClr val="tx2"/>
          </a:solidFill>
          <a:latin typeface="Arial" charset="0"/>
        </a:defRPr>
      </a:lvl7pPr>
      <a:lvl8pPr marL="1371600" algn="l" rtl="0" eaLnBrk="1" fontAlgn="base" hangingPunct="1">
        <a:lnSpc>
          <a:spcPct val="85000"/>
        </a:lnSpc>
        <a:spcBef>
          <a:spcPct val="0"/>
        </a:spcBef>
        <a:spcAft>
          <a:spcPct val="0"/>
        </a:spcAft>
        <a:defRPr sz="2800">
          <a:solidFill>
            <a:schemeClr val="tx2"/>
          </a:solidFill>
          <a:latin typeface="Arial" charset="0"/>
        </a:defRPr>
      </a:lvl8pPr>
      <a:lvl9pPr marL="1828800" algn="l" rtl="0" eaLnBrk="1" fontAlgn="base" hangingPunct="1">
        <a:lnSpc>
          <a:spcPct val="85000"/>
        </a:lnSpc>
        <a:spcBef>
          <a:spcPct val="0"/>
        </a:spcBef>
        <a:spcAft>
          <a:spcPct val="0"/>
        </a:spcAft>
        <a:defRPr sz="2800">
          <a:solidFill>
            <a:schemeClr val="tx2"/>
          </a:solidFill>
          <a:latin typeface="Arial" charset="0"/>
        </a:defRPr>
      </a:lvl9pPr>
    </p:titleStyle>
    <p:bodyStyle>
      <a:lvl1pPr marL="342900" indent="-342900" algn="l" rtl="0" eaLnBrk="1" fontAlgn="base" hangingPunct="1">
        <a:lnSpc>
          <a:spcPct val="120000"/>
        </a:lnSpc>
        <a:spcBef>
          <a:spcPct val="20000"/>
        </a:spcBef>
        <a:spcAft>
          <a:spcPct val="20000"/>
        </a:spcAft>
        <a:buClr>
          <a:schemeClr val="accent1"/>
        </a:buClr>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ct val="120000"/>
        </a:lnSpc>
        <a:spcBef>
          <a:spcPct val="20000"/>
        </a:spcBef>
        <a:spcAft>
          <a:spcPct val="20000"/>
        </a:spcAft>
        <a:buClr>
          <a:schemeClr val="tx1"/>
        </a:buClr>
        <a:buFont typeface="Wingdings" pitchFamily="2" charset="2"/>
        <a:buChar char="§"/>
        <a:defRPr>
          <a:solidFill>
            <a:srgbClr val="808080"/>
          </a:solidFill>
          <a:latin typeface="+mn-lt"/>
        </a:defRPr>
      </a:lvl2pPr>
      <a:lvl3pPr marL="1085850" indent="-228600" algn="l" rtl="0" eaLnBrk="1" fontAlgn="base" hangingPunct="1">
        <a:lnSpc>
          <a:spcPct val="120000"/>
        </a:lnSpc>
        <a:spcBef>
          <a:spcPct val="20000"/>
        </a:spcBef>
        <a:spcAft>
          <a:spcPct val="20000"/>
        </a:spcAft>
        <a:buClr>
          <a:schemeClr val="tx1"/>
        </a:buClr>
        <a:buFont typeface="Wingdings" pitchFamily="2" charset="2"/>
        <a:buChar char="§"/>
        <a:defRPr sz="1600">
          <a:solidFill>
            <a:schemeClr val="accent1"/>
          </a:solidFill>
          <a:latin typeface="+mn-lt"/>
        </a:defRPr>
      </a:lvl3pPr>
      <a:lvl4pPr marL="1428750" indent="-228600" algn="l" rtl="0" eaLnBrk="1" fontAlgn="base" hangingPunct="1">
        <a:lnSpc>
          <a:spcPct val="120000"/>
        </a:lnSpc>
        <a:spcBef>
          <a:spcPct val="20000"/>
        </a:spcBef>
        <a:spcAft>
          <a:spcPct val="20000"/>
        </a:spcAft>
        <a:buClr>
          <a:schemeClr val="tx1"/>
        </a:buClr>
        <a:buFont typeface="Wingdings" pitchFamily="2" charset="2"/>
        <a:buChar char="§"/>
        <a:defRPr sz="1400">
          <a:solidFill>
            <a:schemeClr val="folHlink"/>
          </a:solidFill>
          <a:latin typeface="+mn-lt"/>
        </a:defRPr>
      </a:lvl4pPr>
      <a:lvl5pPr marL="17716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rgbClr val="C00000"/>
          </a:solidFill>
          <a:latin typeface="+mn-lt"/>
        </a:defRPr>
      </a:lvl5pPr>
      <a:lvl6pPr marL="22288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6pPr>
      <a:lvl7pPr marL="26860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7pPr>
      <a:lvl8pPr marL="31432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8pPr>
      <a:lvl9pPr marL="3600450" indent="-228600" algn="l" rtl="0" eaLnBrk="1" fontAlgn="base" hangingPunct="1">
        <a:lnSpc>
          <a:spcPct val="120000"/>
        </a:lnSpc>
        <a:spcBef>
          <a:spcPct val="20000"/>
        </a:spcBef>
        <a:spcAft>
          <a:spcPct val="20000"/>
        </a:spcAft>
        <a:buClr>
          <a:schemeClr val="tx1"/>
        </a:buClr>
        <a:buFont typeface="Wingdings" pitchFamily="2" charset="2"/>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E928-EEE4-BE8B-AAF5-5F77E06F37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E89DD5-A198-D38B-9908-E48FD20C6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56D5279-1184-4611-B3A9-D78760EEB972}"/>
              </a:ext>
            </a:extLst>
          </p:cNvPr>
          <p:cNvSpPr/>
          <p:nvPr/>
        </p:nvSpPr>
        <p:spPr>
          <a:xfrm>
            <a:off x="1322120" y="1134166"/>
            <a:ext cx="9547761" cy="4589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F4D8F-EB4C-818D-5C32-241931C11EDA}"/>
              </a:ext>
            </a:extLst>
          </p:cNvPr>
          <p:cNvSpPr>
            <a:spLocks noGrp="1"/>
          </p:cNvSpPr>
          <p:nvPr>
            <p:ph type="ctrTitle"/>
          </p:nvPr>
        </p:nvSpPr>
        <p:spPr>
          <a:xfrm>
            <a:off x="1524000" y="2213361"/>
            <a:ext cx="9144000" cy="1877716"/>
          </a:xfrm>
        </p:spPr>
        <p:txBody>
          <a:bodyPr>
            <a:normAutofit fontScale="90000"/>
          </a:bodyPr>
          <a:lstStyle/>
          <a:p>
            <a:r>
              <a:rPr lang="en-US" b="1" dirty="0"/>
              <a:t>2020-2024</a:t>
            </a:r>
            <a:br>
              <a:rPr lang="en-US" b="1" dirty="0"/>
            </a:br>
            <a:r>
              <a:rPr lang="en-US" b="1" dirty="0"/>
              <a:t>RPO Baker’s Dozen Key Trends</a:t>
            </a:r>
          </a:p>
        </p:txBody>
      </p:sp>
      <p:pic>
        <p:nvPicPr>
          <p:cNvPr id="4" name="Picture 3" descr="A gold circle with white text&#10;&#10;Description automatically generated">
            <a:extLst>
              <a:ext uri="{FF2B5EF4-FFF2-40B4-BE49-F238E27FC236}">
                <a16:creationId xmlns:a16="http://schemas.microsoft.com/office/drawing/2014/main" id="{A87F67AF-B0B5-0422-5B6F-13A321032E0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735120C-0BB6-EB95-3E8F-692C4479C97B}"/>
              </a:ext>
            </a:extLst>
          </p:cNvPr>
          <p:cNvSpPr txBox="1"/>
          <p:nvPr/>
        </p:nvSpPr>
        <p:spPr>
          <a:xfrm>
            <a:off x="4695024" y="3208494"/>
            <a:ext cx="6376737" cy="769441"/>
          </a:xfrm>
          <a:prstGeom prst="rect">
            <a:avLst/>
          </a:prstGeom>
          <a:noFill/>
        </p:spPr>
        <p:txBody>
          <a:bodyPr wrap="square" rtlCol="0">
            <a:spAutoFit/>
          </a:bodyPr>
          <a:lstStyle/>
          <a:p>
            <a:r>
              <a:rPr lang="en-US" sz="4400" b="1" dirty="0">
                <a:solidFill>
                  <a:srgbClr val="FF0000"/>
                </a:solidFill>
              </a:rPr>
              <a:t>Recognition</a:t>
            </a:r>
          </a:p>
        </p:txBody>
      </p:sp>
      <p:pic>
        <p:nvPicPr>
          <p:cNvPr id="11" name="Picture 10" descr="A red background with sparkles&#10;&#10;AI-generated content may be incorrect.">
            <a:extLst>
              <a:ext uri="{FF2B5EF4-FFF2-40B4-BE49-F238E27FC236}">
                <a16:creationId xmlns:a16="http://schemas.microsoft.com/office/drawing/2014/main" id="{F9541B1C-AB30-ECE6-4CBE-C93E64300BE1}"/>
              </a:ext>
            </a:extLst>
          </p:cNvPr>
          <p:cNvPicPr>
            <a:picLocks noChangeAspect="1"/>
          </p:cNvPicPr>
          <p:nvPr/>
        </p:nvPicPr>
        <p:blipFill>
          <a:blip r:embed="rId5"/>
          <a:stretch>
            <a:fillRect/>
          </a:stretch>
        </p:blipFill>
        <p:spPr>
          <a:xfrm>
            <a:off x="1805" y="0"/>
            <a:ext cx="12188389" cy="6858000"/>
          </a:xfrm>
          <a:prstGeom prst="rect">
            <a:avLst/>
          </a:prstGeom>
        </p:spPr>
      </p:pic>
      <p:pic>
        <p:nvPicPr>
          <p:cNvPr id="13" name="Picture 12" descr="A gold medal with white text&#10;&#10;AI-generated content may be incorrect.">
            <a:extLst>
              <a:ext uri="{FF2B5EF4-FFF2-40B4-BE49-F238E27FC236}">
                <a16:creationId xmlns:a16="http://schemas.microsoft.com/office/drawing/2014/main" id="{4983CC8E-E830-DC6F-DD63-020A7EADF70F}"/>
              </a:ext>
            </a:extLst>
          </p:cNvPr>
          <p:cNvPicPr>
            <a:picLocks noChangeAspect="1"/>
          </p:cNvPicPr>
          <p:nvPr/>
        </p:nvPicPr>
        <p:blipFill>
          <a:blip r:embed="rId6"/>
          <a:stretch>
            <a:fillRect/>
          </a:stretch>
        </p:blipFill>
        <p:spPr>
          <a:xfrm>
            <a:off x="1235981" y="310776"/>
            <a:ext cx="9627273" cy="5415341"/>
          </a:xfrm>
          <a:prstGeom prst="rect">
            <a:avLst/>
          </a:prstGeom>
        </p:spPr>
      </p:pic>
      <p:sp>
        <p:nvSpPr>
          <p:cNvPr id="7" name="TextBox 6">
            <a:extLst>
              <a:ext uri="{FF2B5EF4-FFF2-40B4-BE49-F238E27FC236}">
                <a16:creationId xmlns:a16="http://schemas.microsoft.com/office/drawing/2014/main" id="{778EA73D-A8F3-D29C-13BA-DCF8888D67D0}"/>
              </a:ext>
            </a:extLst>
          </p:cNvPr>
          <p:cNvSpPr txBox="1"/>
          <p:nvPr/>
        </p:nvSpPr>
        <p:spPr>
          <a:xfrm>
            <a:off x="4675146" y="5885357"/>
            <a:ext cx="2874505" cy="830997"/>
          </a:xfrm>
          <a:prstGeom prst="rect">
            <a:avLst/>
          </a:prstGeom>
          <a:noFill/>
        </p:spPr>
        <p:txBody>
          <a:bodyPr wrap="none" rtlCol="0">
            <a:spAutoFit/>
          </a:bodyPr>
          <a:lstStyle/>
          <a:p>
            <a:r>
              <a:rPr lang="en-US" sz="4800" b="1" dirty="0">
                <a:solidFill>
                  <a:schemeClr val="bg1"/>
                </a:solidFill>
              </a:rPr>
              <a:t>2021-2025</a:t>
            </a:r>
          </a:p>
        </p:txBody>
      </p:sp>
    </p:spTree>
    <p:extLst>
      <p:ext uri="{BB962C8B-B14F-4D97-AF65-F5344CB8AC3E}">
        <p14:creationId xmlns:p14="http://schemas.microsoft.com/office/powerpoint/2010/main" val="287974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4FE08A8-A468-6ADE-F4D2-EA20C3389D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848772-ECB4-D9A9-2F06-8DD057899ED9}"/>
              </a:ext>
            </a:extLst>
          </p:cNvPr>
          <p:cNvSpPr txBox="1"/>
          <p:nvPr/>
        </p:nvSpPr>
        <p:spPr>
          <a:xfrm>
            <a:off x="449625" y="346604"/>
            <a:ext cx="7679859" cy="646331"/>
          </a:xfrm>
          <a:prstGeom prst="rect">
            <a:avLst/>
          </a:prstGeom>
          <a:noFill/>
        </p:spPr>
        <p:txBody>
          <a:bodyPr wrap="none" rtlCol="0">
            <a:spAutoFit/>
          </a:bodyPr>
          <a:lstStyle/>
          <a:p>
            <a:pPr defTabSz="914400" fontAlgn="base">
              <a:spcBef>
                <a:spcPct val="0"/>
              </a:spcBef>
              <a:spcAft>
                <a:spcPts val="400"/>
              </a:spcAft>
            </a:pPr>
            <a:r>
              <a:rPr lang="en-US" sz="3600" dirty="0">
                <a:solidFill>
                  <a:schemeClr val="bg1"/>
                </a:solidFill>
                <a:latin typeface="Calibri" pitchFamily="34" charset="0"/>
                <a:cs typeface="Arial" pitchFamily="34" charset="0"/>
              </a:rPr>
              <a:t>Satisfaction Metrics: Overall Satisfaction</a:t>
            </a:r>
          </a:p>
        </p:txBody>
      </p:sp>
      <p:sp>
        <p:nvSpPr>
          <p:cNvPr id="5" name="Text Box 4">
            <a:extLst>
              <a:ext uri="{FF2B5EF4-FFF2-40B4-BE49-F238E27FC236}">
                <a16:creationId xmlns:a16="http://schemas.microsoft.com/office/drawing/2014/main" id="{6EEFC164-117D-E760-C839-D6D811849ED8}"/>
              </a:ext>
            </a:extLst>
          </p:cNvPr>
          <p:cNvSpPr txBox="1">
            <a:spLocks noChangeArrowheads="1"/>
          </p:cNvSpPr>
          <p:nvPr/>
        </p:nvSpPr>
        <p:spPr bwMode="auto">
          <a:xfrm>
            <a:off x="1014472" y="1438377"/>
            <a:ext cx="10546080" cy="95490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In 2025, 62% </a:t>
            </a:r>
            <a:r>
              <a:rPr lang="en-US" dirty="0"/>
              <a:t>strongly agreed that overall, they are very satisfied with their provider. </a:t>
            </a:r>
            <a:r>
              <a:rPr lang="en-US" dirty="0">
                <a:solidFill>
                  <a:srgbClr val="000000"/>
                </a:solidFill>
                <a:latin typeface="Calibri" pitchFamily="34" charset="0"/>
                <a:cs typeface="Arial" pitchFamily="34" charset="0"/>
              </a:rPr>
              <a:t>Agreement in this area fell in 2022 and has not yet recovered to prior levels. </a:t>
            </a:r>
          </a:p>
          <a:p>
            <a:pPr marL="285750" indent="-285750" defTabSz="623438" fontAlgn="base">
              <a:lnSpc>
                <a:spcPct val="125000"/>
              </a:lnSpc>
              <a:spcBef>
                <a:spcPct val="0"/>
              </a:spcBef>
              <a:spcAft>
                <a:spcPts val="273"/>
              </a:spcAft>
              <a:buFont typeface="Arial" panose="020B0604020202020204" pitchFamily="34" charset="0"/>
              <a:buChar char="•"/>
            </a:pPr>
            <a:endParaRPr lang="en-US" dirty="0">
              <a:solidFill>
                <a:srgbClr val="000000"/>
              </a:solidFill>
              <a:latin typeface="Calibri" pitchFamily="34" charset="0"/>
              <a:cs typeface="Arial" pitchFamily="34" charset="0"/>
            </a:endParaRPr>
          </a:p>
        </p:txBody>
      </p:sp>
      <p:graphicFrame>
        <p:nvGraphicFramePr>
          <p:cNvPr id="2" name="Chart 1">
            <a:extLst>
              <a:ext uri="{FF2B5EF4-FFF2-40B4-BE49-F238E27FC236}">
                <a16:creationId xmlns:a16="http://schemas.microsoft.com/office/drawing/2014/main" id="{5B3F5E8E-242F-AB0D-2CF5-C4469CF30EEB}"/>
              </a:ext>
            </a:extLst>
          </p:cNvPr>
          <p:cNvGraphicFramePr>
            <a:graphicFrameLocks/>
          </p:cNvGraphicFramePr>
          <p:nvPr>
            <p:extLst>
              <p:ext uri="{D42A27DB-BD31-4B8C-83A1-F6EECF244321}">
                <p14:modId xmlns:p14="http://schemas.microsoft.com/office/powerpoint/2010/main" val="1124780703"/>
              </p:ext>
            </p:extLst>
          </p:nvPr>
        </p:nvGraphicFramePr>
        <p:xfrm>
          <a:off x="1789044" y="2036382"/>
          <a:ext cx="7921486" cy="4632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12316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1EAA1FB-27F9-1670-13B8-1CF5F4B77F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125DD3-0FC4-057C-A190-27600A2701D6}"/>
              </a:ext>
            </a:extLst>
          </p:cNvPr>
          <p:cNvSpPr txBox="1"/>
          <p:nvPr/>
        </p:nvSpPr>
        <p:spPr>
          <a:xfrm>
            <a:off x="424191" y="346604"/>
            <a:ext cx="6935232" cy="584775"/>
          </a:xfrm>
          <a:prstGeom prst="rect">
            <a:avLst/>
          </a:prstGeom>
          <a:noFill/>
        </p:spPr>
        <p:txBody>
          <a:bodyPr wrap="none" rtlCol="0">
            <a:spAutoFit/>
          </a:bodyPr>
          <a:lstStyle/>
          <a:p>
            <a:pPr defTabSz="914400" fontAlgn="base">
              <a:spcBef>
                <a:spcPct val="0"/>
              </a:spcBef>
              <a:spcAft>
                <a:spcPts val="400"/>
              </a:spcAft>
            </a:pPr>
            <a:r>
              <a:rPr lang="en-US" sz="3200">
                <a:solidFill>
                  <a:schemeClr val="bg1"/>
                </a:solidFill>
                <a:latin typeface="Calibri" pitchFamily="34" charset="0"/>
                <a:cs typeface="Arial" pitchFamily="34" charset="0"/>
              </a:rPr>
              <a:t>2025 </a:t>
            </a:r>
            <a:r>
              <a:rPr lang="en-US" sz="3200" dirty="0">
                <a:solidFill>
                  <a:schemeClr val="bg1"/>
                </a:solidFill>
                <a:latin typeface="Calibri" pitchFamily="34" charset="0"/>
                <a:cs typeface="Arial" pitchFamily="34" charset="0"/>
              </a:rPr>
              <a:t>Baker’s </a:t>
            </a:r>
            <a:r>
              <a:rPr lang="en-US" sz="3200">
                <a:solidFill>
                  <a:schemeClr val="bg1"/>
                </a:solidFill>
                <a:latin typeface="Calibri" pitchFamily="34" charset="0"/>
                <a:cs typeface="Arial" pitchFamily="34" charset="0"/>
              </a:rPr>
              <a:t>Dozen Recognition Report</a:t>
            </a:r>
            <a:endParaRPr lang="en-US" sz="3200" dirty="0">
              <a:solidFill>
                <a:schemeClr val="bg1"/>
              </a:solidFill>
              <a:latin typeface="Calibri" pitchFamily="34" charset="0"/>
              <a:cs typeface="Arial" pitchFamily="34" charset="0"/>
            </a:endParaRPr>
          </a:p>
        </p:txBody>
      </p:sp>
      <p:sp>
        <p:nvSpPr>
          <p:cNvPr id="5" name="Text Box 4">
            <a:extLst>
              <a:ext uri="{FF2B5EF4-FFF2-40B4-BE49-F238E27FC236}">
                <a16:creationId xmlns:a16="http://schemas.microsoft.com/office/drawing/2014/main" id="{574F3226-00C9-A807-DE84-BCF67E0F4F78}"/>
              </a:ext>
            </a:extLst>
          </p:cNvPr>
          <p:cNvSpPr txBox="1">
            <a:spLocks noChangeArrowheads="1"/>
          </p:cNvSpPr>
          <p:nvPr/>
        </p:nvSpPr>
        <p:spPr bwMode="auto">
          <a:xfrm>
            <a:off x="1014472" y="1438377"/>
            <a:ext cx="9540885" cy="95490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sz="1800" dirty="0">
                <a:solidFill>
                  <a:srgbClr val="000000"/>
                </a:solidFill>
                <a:effectLst/>
                <a:latin typeface="Calibri" pitchFamily="34" charset="0"/>
                <a:ea typeface="Calibri" panose="020F0502020204030204" pitchFamily="34" charset="0"/>
                <a:cs typeface="Arial" pitchFamily="34" charset="0"/>
              </a:rPr>
              <a:t>F</a:t>
            </a:r>
            <a:r>
              <a:rPr lang="en-US" sz="1800" dirty="0">
                <a:effectLst/>
                <a:latin typeface="Calibri" panose="020F0502020204030204" pitchFamily="34" charset="0"/>
                <a:ea typeface="Calibri" panose="020F0502020204030204" pitchFamily="34" charset="0"/>
              </a:rPr>
              <a:t>or a comparison of each provider in our survey, along with a complete question</a:t>
            </a:r>
            <a:r>
              <a:rPr lang="en-US" dirty="0">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by-question analysis, our detailed research reports are available for purchase. </a:t>
            </a:r>
            <a:endParaRPr lang="en-US" dirty="0">
              <a:solidFill>
                <a:srgbClr val="000000"/>
              </a:solidFill>
              <a:latin typeface="Calibri" pitchFamily="34" charset="0"/>
              <a:cs typeface="Arial" pitchFamily="34" charset="0"/>
            </a:endParaRPr>
          </a:p>
        </p:txBody>
      </p:sp>
      <p:sp>
        <p:nvSpPr>
          <p:cNvPr id="7" name="TextBox 6">
            <a:extLst>
              <a:ext uri="{FF2B5EF4-FFF2-40B4-BE49-F238E27FC236}">
                <a16:creationId xmlns:a16="http://schemas.microsoft.com/office/drawing/2014/main" id="{343BD950-95FB-D2EB-D292-E26851A1D186}"/>
              </a:ext>
            </a:extLst>
          </p:cNvPr>
          <p:cNvSpPr txBox="1"/>
          <p:nvPr/>
        </p:nvSpPr>
        <p:spPr>
          <a:xfrm>
            <a:off x="7476918" y="3782702"/>
            <a:ext cx="3872330" cy="901781"/>
          </a:xfrm>
          <a:prstGeom prst="rect">
            <a:avLst/>
          </a:prstGeom>
          <a:noFill/>
        </p:spPr>
        <p:txBody>
          <a:bodyPr wrap="square" lIns="91436" tIns="45718" rIns="91436" bIns="45718" rtlCol="0">
            <a:spAutoFit/>
          </a:bodyPr>
          <a:lstStyle/>
          <a:p>
            <a:r>
              <a:rPr lang="en-US" sz="1740" b="1" dirty="0">
                <a:latin typeface="Lora" pitchFamily="2" charset="0"/>
              </a:rPr>
              <a:t>For more information, </a:t>
            </a:r>
          </a:p>
          <a:p>
            <a:r>
              <a:rPr lang="en-US" sz="1740" b="1" dirty="0">
                <a:latin typeface="Lora" pitchFamily="2" charset="0"/>
              </a:rPr>
              <a:t>contact Gale Tedeschi at</a:t>
            </a:r>
          </a:p>
          <a:p>
            <a:r>
              <a:rPr lang="en-US" sz="1740" b="1" u="sng" dirty="0">
                <a:solidFill>
                  <a:srgbClr val="B91E2E"/>
                </a:solidFill>
                <a:latin typeface="Lora" pitchFamily="2" charset="0"/>
              </a:rPr>
              <a:t>gale.tedeschi@sharedxpertise.com</a:t>
            </a:r>
            <a:r>
              <a:rPr lang="en-US" sz="1780" dirty="0">
                <a:solidFill>
                  <a:schemeClr val="tx1">
                    <a:lumMod val="95000"/>
                    <a:lumOff val="5000"/>
                  </a:schemeClr>
                </a:solidFill>
                <a:latin typeface="Lora" pitchFamily="2" charset="0"/>
              </a:rPr>
              <a:t>.</a:t>
            </a:r>
          </a:p>
        </p:txBody>
      </p:sp>
      <p:pic>
        <p:nvPicPr>
          <p:cNvPr id="4" name="Picture 3" descr="A group of people discussing something&#10;&#10;AI-generated content may be incorrect.">
            <a:extLst>
              <a:ext uri="{FF2B5EF4-FFF2-40B4-BE49-F238E27FC236}">
                <a16:creationId xmlns:a16="http://schemas.microsoft.com/office/drawing/2014/main" id="{4B775DFB-33AC-3B9D-F161-99F343EDCC97}"/>
              </a:ext>
            </a:extLst>
          </p:cNvPr>
          <p:cNvPicPr>
            <a:picLocks noChangeAspect="1"/>
          </p:cNvPicPr>
          <p:nvPr/>
        </p:nvPicPr>
        <p:blipFill>
          <a:blip r:embed="rId4"/>
          <a:stretch>
            <a:fillRect/>
          </a:stretch>
        </p:blipFill>
        <p:spPr>
          <a:xfrm rot="21083829">
            <a:off x="3479934" y="2325838"/>
            <a:ext cx="3073933" cy="3978031"/>
          </a:xfrm>
          <a:prstGeom prst="rect">
            <a:avLst/>
          </a:prstGeom>
          <a:effectLst>
            <a:outerShdw blurRad="50800" dist="190500" dir="2700000" algn="tl" rotWithShape="0">
              <a:prstClr val="black">
                <a:alpha val="40000"/>
              </a:prstClr>
            </a:outerShdw>
          </a:effectLst>
        </p:spPr>
      </p:pic>
    </p:spTree>
    <p:extLst>
      <p:ext uri="{BB962C8B-B14F-4D97-AF65-F5344CB8AC3E}">
        <p14:creationId xmlns:p14="http://schemas.microsoft.com/office/powerpoint/2010/main" val="22492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DF9BFD-B6AE-5FF1-3904-B5D7E0ACEB28}"/>
              </a:ext>
            </a:extLst>
          </p:cNvPr>
          <p:cNvSpPr>
            <a:spLocks noGrp="1"/>
          </p:cNvSpPr>
          <p:nvPr>
            <p:ph idx="1"/>
          </p:nvPr>
        </p:nvSpPr>
        <p:spPr>
          <a:xfrm>
            <a:off x="449625" y="1637413"/>
            <a:ext cx="11299352" cy="4873983"/>
          </a:xfrm>
        </p:spPr>
        <p:txBody>
          <a:bodyPr>
            <a:normAutofit lnSpcReduction="10000"/>
          </a:bodyPr>
          <a:lstStyle/>
          <a:p>
            <a:pPr marL="0" indent="0">
              <a:buNone/>
            </a:pPr>
            <a:r>
              <a:rPr lang="en-US" dirty="0"/>
              <a:t>Recognition programs are key to employee engagement and to attracting and retaining top talent. </a:t>
            </a:r>
          </a:p>
          <a:p>
            <a:pPr marL="0" indent="0">
              <a:buNone/>
            </a:pPr>
            <a:endParaRPr lang="en-US" dirty="0"/>
          </a:p>
          <a:p>
            <a:pPr marL="0" indent="0">
              <a:buNone/>
            </a:pPr>
            <a:r>
              <a:rPr lang="en-US" dirty="0"/>
              <a:t>Each year, </a:t>
            </a:r>
            <a:r>
              <a:rPr lang="en-US" i="1" dirty="0"/>
              <a:t>HRO Today</a:t>
            </a:r>
            <a:r>
              <a:rPr lang="en-US" dirty="0"/>
              <a:t> conducts the Baker’s Dozen Customer Satisfaction Survey for Recognition to help HR executives enhance their partnership selection process each year and to provide an overview of top players in recognition and employee rewards and how crucial employee engagement strategy is to retaining top talent. </a:t>
            </a:r>
          </a:p>
          <a:p>
            <a:pPr marL="0" indent="0">
              <a:buNone/>
            </a:pPr>
            <a:endParaRPr lang="en-US" dirty="0"/>
          </a:p>
          <a:p>
            <a:pPr marL="0" indent="0">
              <a:buNone/>
            </a:pPr>
            <a:r>
              <a:rPr lang="en-US" dirty="0"/>
              <a:t>There are select findings from the Baker’s Dozen Customer Satisfaction Survey for Recognition Providers over the last five years, including the most used services and other metrics. </a:t>
            </a:r>
          </a:p>
        </p:txBody>
      </p:sp>
      <p:sp>
        <p:nvSpPr>
          <p:cNvPr id="4" name="TextBox 3">
            <a:extLst>
              <a:ext uri="{FF2B5EF4-FFF2-40B4-BE49-F238E27FC236}">
                <a16:creationId xmlns:a16="http://schemas.microsoft.com/office/drawing/2014/main" id="{4AEEFE8A-D4FD-6AC1-BF2F-C444FF79E2D6}"/>
              </a:ext>
            </a:extLst>
          </p:cNvPr>
          <p:cNvSpPr txBox="1"/>
          <p:nvPr/>
        </p:nvSpPr>
        <p:spPr>
          <a:xfrm>
            <a:off x="449625" y="346604"/>
            <a:ext cx="7009611" cy="646331"/>
          </a:xfrm>
          <a:prstGeom prst="rect">
            <a:avLst/>
          </a:prstGeom>
          <a:noFill/>
        </p:spPr>
        <p:txBody>
          <a:bodyPr wrap="none" rtlCol="0">
            <a:spAutoFit/>
          </a:bodyPr>
          <a:lstStyle/>
          <a:p>
            <a:r>
              <a:rPr lang="en-US" sz="3600" dirty="0">
                <a:solidFill>
                  <a:schemeClr val="bg1"/>
                </a:solidFill>
              </a:rPr>
              <a:t>Recognition Baker’s Dozen Summary</a:t>
            </a:r>
          </a:p>
        </p:txBody>
      </p:sp>
    </p:spTree>
    <p:extLst>
      <p:ext uri="{BB962C8B-B14F-4D97-AF65-F5344CB8AC3E}">
        <p14:creationId xmlns:p14="http://schemas.microsoft.com/office/powerpoint/2010/main" val="139755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6128-805B-4F4A-8821-2561D97AC44A}"/>
              </a:ext>
            </a:extLst>
          </p:cNvPr>
          <p:cNvSpPr txBox="1"/>
          <p:nvPr/>
        </p:nvSpPr>
        <p:spPr>
          <a:xfrm>
            <a:off x="449625" y="346604"/>
            <a:ext cx="7748660" cy="646331"/>
          </a:xfrm>
          <a:prstGeom prst="rect">
            <a:avLst/>
          </a:prstGeom>
          <a:noFill/>
        </p:spPr>
        <p:txBody>
          <a:bodyPr wrap="none" rtlCol="0">
            <a:spAutoFit/>
          </a:bodyPr>
          <a:lstStyle/>
          <a:p>
            <a:r>
              <a:rPr lang="en-US" sz="3600" dirty="0">
                <a:solidFill>
                  <a:schemeClr val="bg1"/>
                </a:solidFill>
              </a:rPr>
              <a:t>Recognition Baker’s Dozen Methodology</a:t>
            </a:r>
          </a:p>
        </p:txBody>
      </p:sp>
      <p:sp>
        <p:nvSpPr>
          <p:cNvPr id="9" name="TextBox 8">
            <a:extLst>
              <a:ext uri="{FF2B5EF4-FFF2-40B4-BE49-F238E27FC236}">
                <a16:creationId xmlns:a16="http://schemas.microsoft.com/office/drawing/2014/main" id="{58EE6969-9C2E-99FE-146D-B2F5DA436388}"/>
              </a:ext>
            </a:extLst>
          </p:cNvPr>
          <p:cNvSpPr txBox="1"/>
          <p:nvPr/>
        </p:nvSpPr>
        <p:spPr>
          <a:xfrm>
            <a:off x="1249358" y="1900840"/>
            <a:ext cx="9853301" cy="4093428"/>
          </a:xfrm>
          <a:prstGeom prst="rect">
            <a:avLst/>
          </a:prstGeom>
          <a:noFill/>
        </p:spPr>
        <p:txBody>
          <a:bodyPr wrap="square">
            <a:spAutoFit/>
          </a:bodyPr>
          <a:lstStyle/>
          <a:p>
            <a:pPr marL="285750" indent="-285750">
              <a:buFont typeface="Arial" panose="020B0604020202020204" pitchFamily="34" charset="0"/>
              <a:buChar char="•"/>
            </a:pPr>
            <a:r>
              <a:rPr lang="en-US" sz="2000" dirty="0">
                <a:effectLst/>
                <a:latin typeface="Calibri" panose="020F0502020204030204" pitchFamily="34" charset="0"/>
                <a:ea typeface="MS Mincho" panose="02020609040205080304" pitchFamily="49" charset="-128"/>
                <a:cs typeface="Times New Roman" panose="02020603050405020304" pitchFamily="18" charset="0"/>
              </a:rPr>
              <a:t>HRO Today distributes </a:t>
            </a:r>
            <a:r>
              <a:rPr lang="en-US" sz="2000" dirty="0">
                <a:latin typeface="Calibri" panose="020F0502020204030204" pitchFamily="34" charset="0"/>
                <a:ea typeface="MS Mincho" panose="02020609040205080304" pitchFamily="49" charset="-128"/>
                <a:cs typeface="Times New Roman" panose="02020603050405020304" pitchFamily="18" charset="0"/>
              </a:rPr>
              <a:t>a survey</a:t>
            </a:r>
            <a:r>
              <a:rPr lang="en-US" sz="2000" dirty="0">
                <a:effectLst/>
                <a:latin typeface="Calibri" panose="020F0502020204030204" pitchFamily="34" charset="0"/>
                <a:ea typeface="MS Mincho" panose="02020609040205080304" pitchFamily="49" charset="-128"/>
                <a:cs typeface="Times New Roman" panose="02020603050405020304" pitchFamily="18" charset="0"/>
              </a:rPr>
              <a:t> link to about 45 providers and to our own list of approximately </a:t>
            </a:r>
            <a:r>
              <a:rPr lang="en-US" sz="2000" dirty="0">
                <a:latin typeface="Calibri" panose="020F0502020204030204" pitchFamily="34" charset="0"/>
                <a:ea typeface="MS Mincho" panose="02020609040205080304" pitchFamily="49" charset="-128"/>
                <a:cs typeface="Times New Roman" panose="02020603050405020304" pitchFamily="18" charset="0"/>
              </a:rPr>
              <a:t>7</a:t>
            </a:r>
            <a:r>
              <a:rPr lang="en-US" sz="2000" dirty="0">
                <a:effectLst/>
                <a:latin typeface="Calibri" panose="020F0502020204030204" pitchFamily="34" charset="0"/>
                <a:ea typeface="MS Mincho" panose="02020609040205080304" pitchFamily="49" charset="-128"/>
                <a:cs typeface="Times New Roman" panose="02020603050405020304" pitchFamily="18" charset="0"/>
              </a:rPr>
              <a:t>00 Recognition customers each year.  </a:t>
            </a:r>
            <a:endParaRPr lang="en-US" sz="2000" dirty="0"/>
          </a:p>
          <a:p>
            <a:pPr marL="285750" indent="-285750">
              <a:buFont typeface="Arial" panose="020B0604020202020204" pitchFamily="34" charset="0"/>
              <a:buChar char="•"/>
            </a:pPr>
            <a:endParaRPr lang="en-US" sz="20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sz="2000" dirty="0">
                <a:effectLst/>
                <a:latin typeface="Calibri" panose="020F0502020204030204" pitchFamily="34" charset="0"/>
                <a:ea typeface="MS Mincho" panose="02020609040205080304" pitchFamily="49" charset="-128"/>
                <a:cs typeface="Times New Roman" panose="02020603050405020304" pitchFamily="18" charset="0"/>
              </a:rPr>
              <a:t>The </a:t>
            </a:r>
            <a:r>
              <a:rPr lang="en-US" sz="2000" dirty="0">
                <a:latin typeface="Calibri" panose="020F0502020204030204" pitchFamily="34" charset="0"/>
                <a:ea typeface="MS Mincho" panose="02020609040205080304" pitchFamily="49" charset="-128"/>
                <a:cs typeface="Times New Roman" panose="02020603050405020304" pitchFamily="18" charset="0"/>
              </a:rPr>
              <a:t>questionnaire</a:t>
            </a:r>
            <a:r>
              <a:rPr lang="en-US" sz="2000" dirty="0">
                <a:effectLst/>
                <a:latin typeface="Calibri" panose="020F0502020204030204" pitchFamily="34" charset="0"/>
                <a:ea typeface="MS Mincho" panose="02020609040205080304" pitchFamily="49" charset="-128"/>
                <a:cs typeface="Times New Roman" panose="02020603050405020304" pitchFamily="18" charset="0"/>
              </a:rPr>
              <a:t> has 30 questions. It measures providers in three dimensions: breadth of services, size of deal, and quality of service. </a:t>
            </a:r>
          </a:p>
          <a:p>
            <a:endParaRPr lang="en-US" sz="20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sz="2000" dirty="0">
                <a:effectLst/>
                <a:latin typeface="Calibri" panose="020F0502020204030204" pitchFamily="34" charset="0"/>
                <a:ea typeface="MS Mincho" panose="02020609040205080304" pitchFamily="49" charset="-128"/>
                <a:cs typeface="Times New Roman" panose="02020603050405020304" pitchFamily="18" charset="0"/>
              </a:rPr>
              <a:t>Companies need a minimum of 13 surveys from 10 companies to qualify to be ranked.</a:t>
            </a:r>
          </a:p>
          <a:p>
            <a:pPr marL="285750" indent="-285750">
              <a:buFont typeface="Arial" panose="020B0604020202020204" pitchFamily="34" charset="0"/>
              <a:buChar char="•"/>
            </a:pPr>
            <a:endParaRPr lang="en-US" sz="20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The ranking is completely based on customer feedback and quantitative rankings. </a:t>
            </a:r>
          </a:p>
          <a:p>
            <a:pPr marL="285750" indent="-285750">
              <a:buFont typeface="Arial" panose="020B0604020202020204" pitchFamily="34" charset="0"/>
              <a:buChar char="•"/>
            </a:pPr>
            <a:endParaRPr lang="en-US" sz="2000"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rPr>
              <a:t>In 2025, there were 233 useable survey respondents.  </a:t>
            </a:r>
            <a:endParaRPr lang="en-US" sz="2000" dirty="0">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endParaRPr lang="en-US" sz="20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US"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574300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B7D5952-2FE5-C9E9-1483-E272FF628E27}"/>
              </a:ext>
            </a:extLst>
          </p:cNvPr>
          <p:cNvSpPr txBox="1">
            <a:spLocks noChangeArrowheads="1"/>
          </p:cNvSpPr>
          <p:nvPr/>
        </p:nvSpPr>
        <p:spPr bwMode="auto">
          <a:xfrm>
            <a:off x="864808" y="1759752"/>
            <a:ext cx="10212935" cy="64633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In 2025, the average number of reported services used is 9.3. This percentage has held fairly steady over the last two years since an increase leading up to 2023. </a:t>
            </a:r>
          </a:p>
          <a:p>
            <a:pPr marL="171450" indent="-171450" defTabSz="623438" fontAlgn="base">
              <a:lnSpc>
                <a:spcPct val="125000"/>
              </a:lnSpc>
              <a:spcBef>
                <a:spcPct val="0"/>
              </a:spcBef>
              <a:spcAft>
                <a:spcPts val="273"/>
              </a:spcAft>
              <a:buFont typeface="Arial" panose="020B0604020202020204" pitchFamily="34" charset="0"/>
              <a:buChar char="•"/>
            </a:pPr>
            <a:endParaRPr lang="en-US" i="1" dirty="0">
              <a:solidFill>
                <a:srgbClr val="000000"/>
              </a:solidFill>
              <a:latin typeface="Calibri" pitchFamily="34" charset="0"/>
              <a:cs typeface="Arial" pitchFamily="34" charset="0"/>
            </a:endParaRPr>
          </a:p>
          <a:p>
            <a:pPr marL="171450" indent="-171450" defTabSz="623438" fontAlgn="base">
              <a:lnSpc>
                <a:spcPct val="125000"/>
              </a:lnSpc>
              <a:spcBef>
                <a:spcPct val="0"/>
              </a:spcBef>
              <a:spcAft>
                <a:spcPts val="273"/>
              </a:spcAft>
              <a:buFont typeface="Arial" panose="020B0604020202020204" pitchFamily="34" charset="0"/>
              <a:buChar char="•"/>
            </a:pPr>
            <a:endParaRPr lang="en-US" dirty="0">
              <a:solidFill>
                <a:srgbClr val="000000"/>
              </a:solidFill>
              <a:latin typeface="Calibri" pitchFamily="34" charset="0"/>
              <a:cs typeface="Arial" pitchFamily="34" charset="0"/>
            </a:endParaRPr>
          </a:p>
        </p:txBody>
      </p:sp>
      <p:sp>
        <p:nvSpPr>
          <p:cNvPr id="4" name="Text Box 2">
            <a:extLst>
              <a:ext uri="{FF2B5EF4-FFF2-40B4-BE49-F238E27FC236}">
                <a16:creationId xmlns:a16="http://schemas.microsoft.com/office/drawing/2014/main" id="{4836615B-7BFB-E567-2328-C0E2F40D49DD}"/>
              </a:ext>
            </a:extLst>
          </p:cNvPr>
          <p:cNvSpPr txBox="1">
            <a:spLocks noChangeArrowheads="1"/>
          </p:cNvSpPr>
          <p:nvPr/>
        </p:nvSpPr>
        <p:spPr bwMode="auto">
          <a:xfrm>
            <a:off x="2218859" y="1423269"/>
            <a:ext cx="9144000" cy="471947"/>
          </a:xfrm>
          <a:prstGeom prst="rect">
            <a:avLst/>
          </a:prstGeom>
          <a:noFill/>
          <a:ln w="9525" algn="in">
            <a:noFill/>
            <a:miter lim="800000"/>
            <a:headEnd/>
            <a:tailEnd/>
          </a:ln>
          <a:effectLst/>
        </p:spPr>
        <p:txBody>
          <a:bodyPr vert="horz" wrap="square" lIns="0" tIns="0" rIns="0" bIns="0" numCol="1" anchor="t" anchorCtr="0" compatLnSpc="1">
            <a:prstTxWarp prst="textNoShape">
              <a:avLst/>
            </a:prstTxWarp>
          </a:bodyPr>
          <a:lstStyle>
            <a:defPPr>
              <a:defRPr lang="en-US"/>
            </a:defPPr>
            <a:lvl1pPr lvl="0" defTabSz="623438" fontAlgn="base">
              <a:spcBef>
                <a:spcPct val="0"/>
              </a:spcBef>
              <a:spcAft>
                <a:spcPct val="0"/>
              </a:spcAft>
              <a:defRPr sz="1600" i="1">
                <a:latin typeface="Calibri" pitchFamily="34" charset="0"/>
                <a:cs typeface="Arial" pitchFamily="34" charset="0"/>
              </a:defRPr>
            </a:lvl1pPr>
          </a:lstStyle>
          <a:p>
            <a:r>
              <a:rPr lang="en-US" sz="1800" dirty="0"/>
              <a:t> My company outsources the following recognition services to this provider</a:t>
            </a:r>
          </a:p>
        </p:txBody>
      </p:sp>
      <p:sp>
        <p:nvSpPr>
          <p:cNvPr id="9" name="TextBox 8">
            <a:extLst>
              <a:ext uri="{FF2B5EF4-FFF2-40B4-BE49-F238E27FC236}">
                <a16:creationId xmlns:a16="http://schemas.microsoft.com/office/drawing/2014/main" id="{AEF4D6D5-ED57-AD20-2FAC-0DD7714AB2BF}"/>
              </a:ext>
            </a:extLst>
          </p:cNvPr>
          <p:cNvSpPr txBox="1"/>
          <p:nvPr/>
        </p:nvSpPr>
        <p:spPr>
          <a:xfrm>
            <a:off x="449625" y="346604"/>
            <a:ext cx="3538469" cy="646331"/>
          </a:xfrm>
          <a:prstGeom prst="rect">
            <a:avLst/>
          </a:prstGeom>
          <a:noFill/>
        </p:spPr>
        <p:txBody>
          <a:bodyPr wrap="none" rtlCol="0">
            <a:spAutoFit/>
          </a:bodyPr>
          <a:lstStyle/>
          <a:p>
            <a:r>
              <a:rPr lang="en-US" sz="3600" dirty="0">
                <a:solidFill>
                  <a:schemeClr val="bg1"/>
                </a:solidFill>
              </a:rPr>
              <a:t>Service Utilization</a:t>
            </a:r>
          </a:p>
        </p:txBody>
      </p:sp>
      <p:sp>
        <p:nvSpPr>
          <p:cNvPr id="8" name="TextBox 7">
            <a:extLst>
              <a:ext uri="{FF2B5EF4-FFF2-40B4-BE49-F238E27FC236}">
                <a16:creationId xmlns:a16="http://schemas.microsoft.com/office/drawing/2014/main" id="{6A001420-9644-9F45-94ED-2BC9D5973F5D}"/>
              </a:ext>
            </a:extLst>
          </p:cNvPr>
          <p:cNvSpPr txBox="1"/>
          <p:nvPr/>
        </p:nvSpPr>
        <p:spPr>
          <a:xfrm>
            <a:off x="1105783" y="4185945"/>
            <a:ext cx="10212936" cy="1105431"/>
          </a:xfrm>
          <a:prstGeom prst="rect">
            <a:avLst/>
          </a:prstGeom>
          <a:noFill/>
        </p:spPr>
        <p:txBody>
          <a:bodyPr wrap="square">
            <a:spAutoFit/>
          </a:bodyPr>
          <a:lstStyle/>
          <a:p>
            <a:pPr marL="171450" indent="-171450" defTabSz="623438" fontAlgn="base">
              <a:lnSpc>
                <a:spcPct val="125000"/>
              </a:lnSpc>
              <a:spcBef>
                <a:spcPct val="0"/>
              </a:spcBef>
              <a:spcAft>
                <a:spcPts val="273"/>
              </a:spcAft>
              <a:buFont typeface="Arial" panose="020B0604020202020204" pitchFamily="34" charset="0"/>
              <a:buChar char="•"/>
            </a:pPr>
            <a:r>
              <a:rPr lang="en-US" sz="1800" dirty="0">
                <a:solidFill>
                  <a:srgbClr val="000000"/>
                </a:solidFill>
                <a:latin typeface="Calibri" pitchFamily="34" charset="0"/>
                <a:cs typeface="Arial" pitchFamily="34" charset="0"/>
              </a:rPr>
              <a:t>Peer-to-peer recognition capabilities, recognition data capture and reporting, tenure-based recognition services, and reward distribution management have typically been the top four mostly commonly used services since 2020</a:t>
            </a:r>
            <a:r>
              <a:rPr lang="en-US" dirty="0">
                <a:solidFill>
                  <a:srgbClr val="000000"/>
                </a:solidFill>
                <a:latin typeface="Calibri" pitchFamily="34" charset="0"/>
                <a:cs typeface="Arial" pitchFamily="34" charset="0"/>
              </a:rPr>
              <a:t>.</a:t>
            </a:r>
            <a:endParaRPr lang="en-US" sz="1800" dirty="0">
              <a:solidFill>
                <a:srgbClr val="000000"/>
              </a:solidFill>
              <a:latin typeface="Calibri" pitchFamily="34" charset="0"/>
              <a:cs typeface="Arial" pitchFamily="34" charset="0"/>
            </a:endParaRPr>
          </a:p>
        </p:txBody>
      </p:sp>
      <p:grpSp>
        <p:nvGrpSpPr>
          <p:cNvPr id="10" name="Group 9">
            <a:extLst>
              <a:ext uri="{FF2B5EF4-FFF2-40B4-BE49-F238E27FC236}">
                <a16:creationId xmlns:a16="http://schemas.microsoft.com/office/drawing/2014/main" id="{9D415B8C-BC0F-5232-9DAE-3D5D12B4F4F5}"/>
              </a:ext>
            </a:extLst>
          </p:cNvPr>
          <p:cNvGrpSpPr/>
          <p:nvPr/>
        </p:nvGrpSpPr>
        <p:grpSpPr>
          <a:xfrm>
            <a:off x="3002635" y="6282794"/>
            <a:ext cx="1279747" cy="276551"/>
            <a:chOff x="838200" y="7722573"/>
            <a:chExt cx="1279747" cy="276551"/>
          </a:xfrm>
        </p:grpSpPr>
        <p:sp>
          <p:nvSpPr>
            <p:cNvPr id="11" name="Rectangle 10">
              <a:extLst>
                <a:ext uri="{FF2B5EF4-FFF2-40B4-BE49-F238E27FC236}">
                  <a16:creationId xmlns:a16="http://schemas.microsoft.com/office/drawing/2014/main" id="{FAC9BD92-483F-5C8B-4418-F3170DBB13BB}"/>
                </a:ext>
              </a:extLst>
            </p:cNvPr>
            <p:cNvSpPr/>
            <p:nvPr/>
          </p:nvSpPr>
          <p:spPr>
            <a:xfrm>
              <a:off x="838200" y="7746548"/>
              <a:ext cx="209008" cy="204626"/>
            </a:xfrm>
            <a:prstGeom prst="rect">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116AA0A-031A-9A1A-C94B-5208EFB567D0}"/>
                </a:ext>
              </a:extLst>
            </p:cNvPr>
            <p:cNvSpPr txBox="1"/>
            <p:nvPr/>
          </p:nvSpPr>
          <p:spPr>
            <a:xfrm>
              <a:off x="1143000" y="7722573"/>
              <a:ext cx="974947" cy="276551"/>
            </a:xfrm>
            <a:prstGeom prst="rect">
              <a:avLst/>
            </a:prstGeom>
            <a:noFill/>
          </p:spPr>
          <p:txBody>
            <a:bodyPr wrap="none" rtlCol="0">
              <a:spAutoFit/>
            </a:bodyPr>
            <a:lstStyle/>
            <a:p>
              <a:pPr>
                <a:lnSpc>
                  <a:spcPts val="700"/>
                </a:lnSpc>
              </a:pPr>
              <a:r>
                <a:rPr lang="en-US" sz="800" dirty="0"/>
                <a:t>Most commonly</a:t>
              </a:r>
            </a:p>
            <a:p>
              <a:pPr>
                <a:lnSpc>
                  <a:spcPts val="700"/>
                </a:lnSpc>
              </a:pPr>
              <a:r>
                <a:rPr lang="en-US" sz="800" dirty="0"/>
                <a:t>outsourced service</a:t>
              </a:r>
            </a:p>
          </p:txBody>
        </p:sp>
      </p:grpSp>
      <p:grpSp>
        <p:nvGrpSpPr>
          <p:cNvPr id="13" name="Group 12">
            <a:extLst>
              <a:ext uri="{FF2B5EF4-FFF2-40B4-BE49-F238E27FC236}">
                <a16:creationId xmlns:a16="http://schemas.microsoft.com/office/drawing/2014/main" id="{8C3C5DEA-632F-E3B6-D9CC-A269AD5CFFA3}"/>
              </a:ext>
            </a:extLst>
          </p:cNvPr>
          <p:cNvGrpSpPr/>
          <p:nvPr/>
        </p:nvGrpSpPr>
        <p:grpSpPr>
          <a:xfrm>
            <a:off x="4566378" y="6269343"/>
            <a:ext cx="1489740" cy="271869"/>
            <a:chOff x="2225453" y="7726680"/>
            <a:chExt cx="1489740" cy="271869"/>
          </a:xfrm>
        </p:grpSpPr>
        <p:sp>
          <p:nvSpPr>
            <p:cNvPr id="14" name="Rectangle 13">
              <a:extLst>
                <a:ext uri="{FF2B5EF4-FFF2-40B4-BE49-F238E27FC236}">
                  <a16:creationId xmlns:a16="http://schemas.microsoft.com/office/drawing/2014/main" id="{9050B30C-AFA2-70D2-BDF8-8CBC4ADFACAA}"/>
                </a:ext>
              </a:extLst>
            </p:cNvPr>
            <p:cNvSpPr/>
            <p:nvPr/>
          </p:nvSpPr>
          <p:spPr>
            <a:xfrm>
              <a:off x="2225453" y="7750655"/>
              <a:ext cx="197095" cy="214273"/>
            </a:xfrm>
            <a:prstGeom prst="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000CA99-F839-74B0-BEC1-0FC2B2331260}"/>
                </a:ext>
              </a:extLst>
            </p:cNvPr>
            <p:cNvSpPr txBox="1"/>
            <p:nvPr/>
          </p:nvSpPr>
          <p:spPr>
            <a:xfrm>
              <a:off x="2530253" y="7726680"/>
              <a:ext cx="1184940" cy="271869"/>
            </a:xfrm>
            <a:prstGeom prst="rect">
              <a:avLst/>
            </a:prstGeom>
            <a:noFill/>
          </p:spPr>
          <p:txBody>
            <a:bodyPr wrap="none" rtlCol="0">
              <a:spAutoFit/>
            </a:bodyPr>
            <a:lstStyle/>
            <a:p>
              <a:pPr>
                <a:lnSpc>
                  <a:spcPts val="700"/>
                </a:lnSpc>
              </a:pPr>
              <a:r>
                <a:rPr lang="en-US" sz="800" dirty="0"/>
                <a:t>Second most commonly</a:t>
              </a:r>
            </a:p>
            <a:p>
              <a:pPr>
                <a:lnSpc>
                  <a:spcPts val="700"/>
                </a:lnSpc>
              </a:pPr>
              <a:r>
                <a:rPr lang="en-US" sz="800" dirty="0"/>
                <a:t>outsourced service</a:t>
              </a:r>
            </a:p>
          </p:txBody>
        </p:sp>
      </p:grpSp>
      <p:grpSp>
        <p:nvGrpSpPr>
          <p:cNvPr id="16" name="Group 15">
            <a:extLst>
              <a:ext uri="{FF2B5EF4-FFF2-40B4-BE49-F238E27FC236}">
                <a16:creationId xmlns:a16="http://schemas.microsoft.com/office/drawing/2014/main" id="{CD3A147B-D5AD-A4D5-CD3F-ED0BF276C872}"/>
              </a:ext>
            </a:extLst>
          </p:cNvPr>
          <p:cNvGrpSpPr/>
          <p:nvPr/>
        </p:nvGrpSpPr>
        <p:grpSpPr>
          <a:xfrm>
            <a:off x="6212251" y="6254580"/>
            <a:ext cx="1403178" cy="271869"/>
            <a:chOff x="3768060" y="7719060"/>
            <a:chExt cx="1403178" cy="271869"/>
          </a:xfrm>
        </p:grpSpPr>
        <p:sp>
          <p:nvSpPr>
            <p:cNvPr id="17" name="Rectangle 16">
              <a:extLst>
                <a:ext uri="{FF2B5EF4-FFF2-40B4-BE49-F238E27FC236}">
                  <a16:creationId xmlns:a16="http://schemas.microsoft.com/office/drawing/2014/main" id="{D36B132B-17D6-9818-A82F-B0DC8AD18741}"/>
                </a:ext>
              </a:extLst>
            </p:cNvPr>
            <p:cNvSpPr/>
            <p:nvPr/>
          </p:nvSpPr>
          <p:spPr>
            <a:xfrm>
              <a:off x="3768060" y="7743035"/>
              <a:ext cx="197095" cy="204626"/>
            </a:xfrm>
            <a:prstGeom prst="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7D456B8-ADB3-D587-019F-F482B23C4900}"/>
                </a:ext>
              </a:extLst>
            </p:cNvPr>
            <p:cNvSpPr txBox="1"/>
            <p:nvPr/>
          </p:nvSpPr>
          <p:spPr>
            <a:xfrm>
              <a:off x="4072860" y="7719060"/>
              <a:ext cx="1098378" cy="271869"/>
            </a:xfrm>
            <a:prstGeom prst="rect">
              <a:avLst/>
            </a:prstGeom>
            <a:noFill/>
          </p:spPr>
          <p:txBody>
            <a:bodyPr wrap="none" rtlCol="0">
              <a:spAutoFit/>
            </a:bodyPr>
            <a:lstStyle/>
            <a:p>
              <a:pPr>
                <a:lnSpc>
                  <a:spcPts val="700"/>
                </a:lnSpc>
              </a:pPr>
              <a:r>
                <a:rPr lang="en-US" sz="800" dirty="0"/>
                <a:t>Third most commonly</a:t>
              </a:r>
            </a:p>
            <a:p>
              <a:pPr>
                <a:lnSpc>
                  <a:spcPts val="700"/>
                </a:lnSpc>
              </a:pPr>
              <a:r>
                <a:rPr lang="en-US" sz="800" dirty="0"/>
                <a:t>outsourced service</a:t>
              </a:r>
            </a:p>
          </p:txBody>
        </p:sp>
      </p:grpSp>
      <p:graphicFrame>
        <p:nvGraphicFramePr>
          <p:cNvPr id="22" name="Table 21">
            <a:extLst>
              <a:ext uri="{FF2B5EF4-FFF2-40B4-BE49-F238E27FC236}">
                <a16:creationId xmlns:a16="http://schemas.microsoft.com/office/drawing/2014/main" id="{C6076D2D-D017-929F-41DF-0ECB0610BB18}"/>
              </a:ext>
            </a:extLst>
          </p:cNvPr>
          <p:cNvGraphicFramePr>
            <a:graphicFrameLocks noGrp="1"/>
          </p:cNvGraphicFramePr>
          <p:nvPr>
            <p:extLst>
              <p:ext uri="{D42A27DB-BD31-4B8C-83A1-F6EECF244321}">
                <p14:modId xmlns:p14="http://schemas.microsoft.com/office/powerpoint/2010/main" val="3973092587"/>
              </p:ext>
            </p:extLst>
          </p:nvPr>
        </p:nvGraphicFramePr>
        <p:xfrm>
          <a:off x="2432522" y="5285839"/>
          <a:ext cx="7276285" cy="952500"/>
        </p:xfrm>
        <a:graphic>
          <a:graphicData uri="http://schemas.openxmlformats.org/drawingml/2006/table">
            <a:tbl>
              <a:tblPr/>
              <a:tblGrid>
                <a:gridCol w="2954210">
                  <a:extLst>
                    <a:ext uri="{9D8B030D-6E8A-4147-A177-3AD203B41FA5}">
                      <a16:colId xmlns:a16="http://schemas.microsoft.com/office/drawing/2014/main" val="3808540009"/>
                    </a:ext>
                  </a:extLst>
                </a:gridCol>
                <a:gridCol w="864415">
                  <a:extLst>
                    <a:ext uri="{9D8B030D-6E8A-4147-A177-3AD203B41FA5}">
                      <a16:colId xmlns:a16="http://schemas.microsoft.com/office/drawing/2014/main" val="2974404919"/>
                    </a:ext>
                  </a:extLst>
                </a:gridCol>
                <a:gridCol w="864415">
                  <a:extLst>
                    <a:ext uri="{9D8B030D-6E8A-4147-A177-3AD203B41FA5}">
                      <a16:colId xmlns:a16="http://schemas.microsoft.com/office/drawing/2014/main" val="1426182637"/>
                    </a:ext>
                  </a:extLst>
                </a:gridCol>
                <a:gridCol w="864415">
                  <a:extLst>
                    <a:ext uri="{9D8B030D-6E8A-4147-A177-3AD203B41FA5}">
                      <a16:colId xmlns:a16="http://schemas.microsoft.com/office/drawing/2014/main" val="2192055822"/>
                    </a:ext>
                  </a:extLst>
                </a:gridCol>
                <a:gridCol w="864415">
                  <a:extLst>
                    <a:ext uri="{9D8B030D-6E8A-4147-A177-3AD203B41FA5}">
                      <a16:colId xmlns:a16="http://schemas.microsoft.com/office/drawing/2014/main" val="2426846331"/>
                    </a:ext>
                  </a:extLst>
                </a:gridCol>
                <a:gridCol w="864415">
                  <a:extLst>
                    <a:ext uri="{9D8B030D-6E8A-4147-A177-3AD203B41FA5}">
                      <a16:colId xmlns:a16="http://schemas.microsoft.com/office/drawing/2014/main" val="2930787873"/>
                    </a:ext>
                  </a:extLst>
                </a:gridCol>
              </a:tblGrid>
              <a:tr h="190500">
                <a:tc>
                  <a:txBody>
                    <a:bodyPr/>
                    <a:lstStyle/>
                    <a:p>
                      <a:pPr algn="l" fontAlgn="b"/>
                      <a:endParaRPr lang="en-US" sz="1100" b="1" i="0" u="none" strike="noStrike" dirty="0">
                        <a:solidFill>
                          <a:srgbClr val="FFFFFF"/>
                        </a:solidFill>
                        <a:effectLst/>
                        <a:latin typeface="Calibri" panose="020F0502020204030204" pitchFamily="34" charset="0"/>
                      </a:endParaRPr>
                    </a:p>
                  </a:txBody>
                  <a:tcPr marL="9525"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tc>
                  <a:txBody>
                    <a:bodyPr/>
                    <a:lstStyle/>
                    <a:p>
                      <a:pPr algn="ctr" fontAlgn="b"/>
                      <a:r>
                        <a:rPr lang="en-US" sz="1100" b="1" i="0" u="none" strike="noStrike" dirty="0">
                          <a:solidFill>
                            <a:srgbClr val="FFFFFF"/>
                          </a:solidFill>
                          <a:effectLst/>
                          <a:latin typeface="Calibri" panose="020F0502020204030204" pitchFamily="34" charset="0"/>
                        </a:rPr>
                        <a:t>2021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tc>
                  <a:txBody>
                    <a:bodyPr/>
                    <a:lstStyle/>
                    <a:p>
                      <a:pPr algn="ctr" fontAlgn="b"/>
                      <a:r>
                        <a:rPr lang="en-US" sz="1100" b="1" i="0" u="none" strike="noStrike" dirty="0">
                          <a:solidFill>
                            <a:srgbClr val="FFFFFF"/>
                          </a:solidFill>
                          <a:effectLst/>
                          <a:latin typeface="Calibri" panose="020F0502020204030204" pitchFamily="34" charset="0"/>
                        </a:rPr>
                        <a:t>2022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tc>
                  <a:txBody>
                    <a:bodyPr/>
                    <a:lstStyle/>
                    <a:p>
                      <a:pPr algn="ctr" fontAlgn="b"/>
                      <a:r>
                        <a:rPr lang="en-US" sz="1100" b="1" i="0" u="none" strike="noStrike" dirty="0">
                          <a:solidFill>
                            <a:srgbClr val="FFFFFF"/>
                          </a:solidFill>
                          <a:effectLst/>
                          <a:latin typeface="Calibri" panose="020F0502020204030204" pitchFamily="34" charset="0"/>
                        </a:rPr>
                        <a:t>2023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tc>
                  <a:txBody>
                    <a:bodyPr/>
                    <a:lstStyle/>
                    <a:p>
                      <a:pPr algn="ctr" fontAlgn="b"/>
                      <a:r>
                        <a:rPr lang="en-US" sz="1100" b="1" i="0" u="none" strike="noStrike" dirty="0">
                          <a:solidFill>
                            <a:srgbClr val="FFFFFF"/>
                          </a:solidFill>
                          <a:effectLst/>
                          <a:latin typeface="Calibri" panose="020F0502020204030204" pitchFamily="34" charset="0"/>
                        </a:rPr>
                        <a:t>2024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tc>
                  <a:txBody>
                    <a:bodyPr/>
                    <a:lstStyle/>
                    <a:p>
                      <a:pPr algn="ctr" fontAlgn="b"/>
                      <a:r>
                        <a:rPr lang="en-US" sz="1100" b="1" i="0" u="none" strike="noStrike" dirty="0">
                          <a:solidFill>
                            <a:srgbClr val="FFFFFF"/>
                          </a:solidFill>
                          <a:effectLst/>
                          <a:latin typeface="Calibri" panose="020F0502020204030204" pitchFamily="34" charset="0"/>
                        </a:rPr>
                        <a:t>2025</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244062"/>
                    </a:solidFill>
                  </a:tcPr>
                </a:tc>
                <a:extLst>
                  <a:ext uri="{0D108BD9-81ED-4DB2-BD59-A6C34878D82A}">
                    <a16:rowId xmlns:a16="http://schemas.microsoft.com/office/drawing/2014/main" val="2841419775"/>
                  </a:ext>
                </a:extLst>
              </a:tr>
              <a:tr h="190500">
                <a:tc>
                  <a:txBody>
                    <a:bodyPr/>
                    <a:lstStyle/>
                    <a:p>
                      <a:pPr algn="l" fontAlgn="b">
                        <a:buNone/>
                      </a:pPr>
                      <a:r>
                        <a:rPr lang="en-US" sz="1000" b="0" i="0" u="none" strike="noStrike" dirty="0">
                          <a:solidFill>
                            <a:srgbClr val="000000"/>
                          </a:solidFill>
                          <a:effectLst/>
                          <a:latin typeface="Calibri" panose="020F0502020204030204" pitchFamily="34" charset="0"/>
                        </a:rPr>
                        <a:t>Peer-to-peer recognition capabilities</a:t>
                      </a:r>
                    </a:p>
                  </a:txBody>
                  <a:tcPr marL="171450"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FFFFFF"/>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70%</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5089BC"/>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C00000"/>
                    </a:solidFill>
                  </a:tcPr>
                </a:tc>
                <a:tc>
                  <a:txBody>
                    <a:bodyPr/>
                    <a:lstStyle/>
                    <a:p>
                      <a:pPr algn="ctr" fontAlgn="b">
                        <a:buNone/>
                      </a:pPr>
                      <a:r>
                        <a:rPr lang="en-US" sz="1000" b="1" i="0" u="none" strike="noStrike">
                          <a:solidFill>
                            <a:schemeClr val="bg1"/>
                          </a:solidFill>
                          <a:effectLst/>
                          <a:latin typeface="Calibri" panose="020F0502020204030204" pitchFamily="34" charset="0"/>
                        </a:rPr>
                        <a:t>67%</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buNone/>
                      </a:pPr>
                      <a:r>
                        <a:rPr lang="en-US" sz="1000" b="1" i="0" u="none" strike="noStrike">
                          <a:solidFill>
                            <a:schemeClr val="bg1"/>
                          </a:solidFill>
                          <a:effectLst/>
                          <a:latin typeface="Calibri" panose="020F0502020204030204" pitchFamily="34" charset="0"/>
                        </a:rPr>
                        <a:t>68%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ctr" fontAlgn="b">
                        <a:buNone/>
                      </a:pPr>
                      <a:r>
                        <a:rPr lang="en-US" sz="1000" b="1" i="0" u="none" strike="noStrike">
                          <a:solidFill>
                            <a:schemeClr val="bg1"/>
                          </a:solidFill>
                          <a:effectLst/>
                          <a:latin typeface="Calibri" panose="020F0502020204030204" pitchFamily="34" charset="0"/>
                        </a:rPr>
                        <a:t>74%</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extLst>
                  <a:ext uri="{0D108BD9-81ED-4DB2-BD59-A6C34878D82A}">
                    <a16:rowId xmlns:a16="http://schemas.microsoft.com/office/drawing/2014/main" val="1658089373"/>
                  </a:ext>
                </a:extLst>
              </a:tr>
              <a:tr h="190500">
                <a:tc>
                  <a:txBody>
                    <a:bodyPr/>
                    <a:lstStyle/>
                    <a:p>
                      <a:pPr algn="l" fontAlgn="b">
                        <a:buNone/>
                      </a:pPr>
                      <a:r>
                        <a:rPr lang="en-US" sz="1000" b="0" i="0" u="none" strike="noStrike" dirty="0">
                          <a:solidFill>
                            <a:srgbClr val="000000"/>
                          </a:solidFill>
                          <a:effectLst/>
                          <a:latin typeface="Calibri" panose="020F0502020204030204" pitchFamily="34" charset="0"/>
                        </a:rPr>
                        <a:t>Recognition data capture and reporting</a:t>
                      </a:r>
                    </a:p>
                  </a:txBody>
                  <a:tcPr marL="171450"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FFFFFF"/>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59%</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92D05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92D05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C0000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66%</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C00000"/>
                    </a:solidFill>
                  </a:tcPr>
                </a:tc>
                <a:extLst>
                  <a:ext uri="{0D108BD9-81ED-4DB2-BD59-A6C34878D82A}">
                    <a16:rowId xmlns:a16="http://schemas.microsoft.com/office/drawing/2014/main" val="1200465224"/>
                  </a:ext>
                </a:extLst>
              </a:tr>
              <a:tr h="190500">
                <a:tc>
                  <a:txBody>
                    <a:bodyPr/>
                    <a:lstStyle/>
                    <a:p>
                      <a:pPr algn="l" fontAlgn="b">
                        <a:buNone/>
                      </a:pPr>
                      <a:r>
                        <a:rPr lang="en-US" sz="1000" b="0" i="0" u="none" strike="noStrike" dirty="0">
                          <a:solidFill>
                            <a:srgbClr val="000000"/>
                          </a:solidFill>
                          <a:effectLst/>
                          <a:latin typeface="Calibri" panose="020F0502020204030204" pitchFamily="34" charset="0"/>
                        </a:rPr>
                        <a:t>Tenure-based recognition services</a:t>
                      </a:r>
                    </a:p>
                  </a:txBody>
                  <a:tcPr marL="171450"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FFFFFF"/>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C0000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63%</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92D05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C0000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58%</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64%</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92D050"/>
                    </a:solidFill>
                  </a:tcPr>
                </a:tc>
                <a:extLst>
                  <a:ext uri="{0D108BD9-81ED-4DB2-BD59-A6C34878D82A}">
                    <a16:rowId xmlns:a16="http://schemas.microsoft.com/office/drawing/2014/main" val="2937975991"/>
                  </a:ext>
                </a:extLst>
              </a:tr>
              <a:tr h="190500">
                <a:tc>
                  <a:txBody>
                    <a:bodyPr/>
                    <a:lstStyle/>
                    <a:p>
                      <a:pPr algn="l" fontAlgn="b">
                        <a:buNone/>
                      </a:pPr>
                      <a:r>
                        <a:rPr lang="en-US" sz="1000" b="0" i="0" u="none" strike="noStrike" dirty="0">
                          <a:solidFill>
                            <a:srgbClr val="000000"/>
                          </a:solidFill>
                          <a:effectLst/>
                          <a:latin typeface="Calibri" panose="020F0502020204030204" pitchFamily="34" charset="0"/>
                        </a:rPr>
                        <a:t>Reward distribution management</a:t>
                      </a:r>
                    </a:p>
                  </a:txBody>
                  <a:tcPr marL="171450" marR="9525" marT="9525" marB="0" anchor="b">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FFFFFF"/>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56%</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tc>
                  <a:txBody>
                    <a:bodyPr/>
                    <a:lstStyle/>
                    <a:p>
                      <a:pPr algn="ctr" fontAlgn="b">
                        <a:buNone/>
                      </a:pPr>
                      <a:r>
                        <a:rPr lang="en-US" sz="1000" b="1" i="0" u="none" strike="noStrike" dirty="0">
                          <a:solidFill>
                            <a:schemeClr val="bg1"/>
                          </a:solidFill>
                          <a:effectLst/>
                          <a:latin typeface="Aptos Narrow" panose="020B0004020202020204" pitchFamily="34" charset="0"/>
                        </a:rPr>
                        <a:t>61%</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62%</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64%</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92D050"/>
                    </a:solidFill>
                  </a:tcPr>
                </a:tc>
                <a:tc>
                  <a:txBody>
                    <a:bodyPr/>
                    <a:lstStyle/>
                    <a:p>
                      <a:pPr algn="ctr" fontAlgn="b">
                        <a:buNone/>
                      </a:pPr>
                      <a:r>
                        <a:rPr lang="en-US" sz="1000" b="1" i="0" u="none" strike="noStrike" dirty="0">
                          <a:solidFill>
                            <a:schemeClr val="bg1"/>
                          </a:solidFill>
                          <a:effectLst/>
                          <a:latin typeface="Calibri" panose="020F0502020204030204" pitchFamily="34" charset="0"/>
                        </a:rPr>
                        <a:t>62%</a:t>
                      </a:r>
                    </a:p>
                  </a:txBody>
                  <a:tcPr marL="9525" marR="9525" marT="9525" marB="0" anchor="b">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4535794"/>
                  </a:ext>
                </a:extLst>
              </a:tr>
            </a:tbl>
          </a:graphicData>
        </a:graphic>
      </p:graphicFrame>
      <p:graphicFrame>
        <p:nvGraphicFramePr>
          <p:cNvPr id="5" name="Chart 4">
            <a:extLst>
              <a:ext uri="{FF2B5EF4-FFF2-40B4-BE49-F238E27FC236}">
                <a16:creationId xmlns:a16="http://schemas.microsoft.com/office/drawing/2014/main" id="{116F9382-A220-CF74-D8B3-236AFBBDD68D}"/>
              </a:ext>
            </a:extLst>
          </p:cNvPr>
          <p:cNvGraphicFramePr>
            <a:graphicFrameLocks/>
          </p:cNvGraphicFramePr>
          <p:nvPr>
            <p:extLst>
              <p:ext uri="{D42A27DB-BD31-4B8C-83A1-F6EECF244321}">
                <p14:modId xmlns:p14="http://schemas.microsoft.com/office/powerpoint/2010/main" val="2215941737"/>
              </p:ext>
            </p:extLst>
          </p:nvPr>
        </p:nvGraphicFramePr>
        <p:xfrm>
          <a:off x="3290888" y="2419350"/>
          <a:ext cx="5525122" cy="1851643"/>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2B9FAE52-0220-C832-97C3-99544EED0C1A}"/>
              </a:ext>
            </a:extLst>
          </p:cNvPr>
          <p:cNvGrpSpPr/>
          <p:nvPr/>
        </p:nvGrpSpPr>
        <p:grpSpPr>
          <a:xfrm>
            <a:off x="7932994" y="6252977"/>
            <a:ext cx="1837592" cy="276551"/>
            <a:chOff x="3768060" y="7719060"/>
            <a:chExt cx="1837592" cy="276551"/>
          </a:xfrm>
        </p:grpSpPr>
        <p:sp>
          <p:nvSpPr>
            <p:cNvPr id="6" name="Rectangle 5">
              <a:extLst>
                <a:ext uri="{FF2B5EF4-FFF2-40B4-BE49-F238E27FC236}">
                  <a16:creationId xmlns:a16="http://schemas.microsoft.com/office/drawing/2014/main" id="{68416775-8C16-9CF1-06BA-D4F5DA72E367}"/>
                </a:ext>
              </a:extLst>
            </p:cNvPr>
            <p:cNvSpPr/>
            <p:nvPr/>
          </p:nvSpPr>
          <p:spPr>
            <a:xfrm>
              <a:off x="3768060" y="7743035"/>
              <a:ext cx="197095" cy="204626"/>
            </a:xfrm>
            <a:prstGeom prst="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FD64337-244A-54A7-FEE4-047F39527467}"/>
                </a:ext>
              </a:extLst>
            </p:cNvPr>
            <p:cNvSpPr txBox="1"/>
            <p:nvPr/>
          </p:nvSpPr>
          <p:spPr>
            <a:xfrm>
              <a:off x="4072860" y="7719060"/>
              <a:ext cx="1532792" cy="276551"/>
            </a:xfrm>
            <a:prstGeom prst="rect">
              <a:avLst/>
            </a:prstGeom>
            <a:noFill/>
          </p:spPr>
          <p:txBody>
            <a:bodyPr wrap="none" rtlCol="0">
              <a:spAutoFit/>
            </a:bodyPr>
            <a:lstStyle/>
            <a:p>
              <a:pPr>
                <a:lnSpc>
                  <a:spcPts val="700"/>
                </a:lnSpc>
              </a:pPr>
              <a:r>
                <a:rPr lang="en-US" sz="800" dirty="0"/>
                <a:t>Fourth or lower most commonly</a:t>
              </a:r>
            </a:p>
            <a:p>
              <a:pPr>
                <a:lnSpc>
                  <a:spcPts val="700"/>
                </a:lnSpc>
              </a:pPr>
              <a:r>
                <a:rPr lang="en-US" sz="800" dirty="0"/>
                <a:t>outsourced service</a:t>
              </a:r>
            </a:p>
          </p:txBody>
        </p:sp>
      </p:grpSp>
    </p:spTree>
    <p:extLst>
      <p:ext uri="{BB962C8B-B14F-4D97-AF65-F5344CB8AC3E}">
        <p14:creationId xmlns:p14="http://schemas.microsoft.com/office/powerpoint/2010/main" val="418790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816128-805B-4F4A-8821-2561D97AC44A}"/>
              </a:ext>
            </a:extLst>
          </p:cNvPr>
          <p:cNvSpPr txBox="1"/>
          <p:nvPr/>
        </p:nvSpPr>
        <p:spPr>
          <a:xfrm>
            <a:off x="449625" y="346604"/>
            <a:ext cx="4088812" cy="646331"/>
          </a:xfrm>
          <a:prstGeom prst="rect">
            <a:avLst/>
          </a:prstGeom>
          <a:noFill/>
        </p:spPr>
        <p:txBody>
          <a:bodyPr wrap="none" rtlCol="0">
            <a:spAutoFit/>
          </a:bodyPr>
          <a:lstStyle/>
          <a:p>
            <a:r>
              <a:rPr lang="en-US" sz="3600" dirty="0">
                <a:solidFill>
                  <a:schemeClr val="bg1"/>
                </a:solidFill>
              </a:rPr>
              <a:t>Deal Size: 2021-2025</a:t>
            </a:r>
          </a:p>
        </p:txBody>
      </p:sp>
      <p:sp>
        <p:nvSpPr>
          <p:cNvPr id="2" name="Text Box 2">
            <a:extLst>
              <a:ext uri="{FF2B5EF4-FFF2-40B4-BE49-F238E27FC236}">
                <a16:creationId xmlns:a16="http://schemas.microsoft.com/office/drawing/2014/main" id="{C0DDC86D-1C6D-B3DD-7787-C04ADC2FA73C}"/>
              </a:ext>
            </a:extLst>
          </p:cNvPr>
          <p:cNvSpPr txBox="1">
            <a:spLocks noChangeArrowheads="1"/>
          </p:cNvSpPr>
          <p:nvPr/>
        </p:nvSpPr>
        <p:spPr bwMode="auto">
          <a:xfrm>
            <a:off x="1212574" y="1305105"/>
            <a:ext cx="7960557" cy="399366"/>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lvl="0" defTabSz="623438" fontAlgn="base">
              <a:spcBef>
                <a:spcPct val="0"/>
              </a:spcBef>
              <a:spcAft>
                <a:spcPct val="0"/>
              </a:spcAft>
            </a:pPr>
            <a:r>
              <a:rPr lang="en-US" i="1" dirty="0">
                <a:latin typeface="Calibri" pitchFamily="34" charset="0"/>
                <a:cs typeface="Arial" pitchFamily="34" charset="0"/>
              </a:rPr>
              <a:t>This Recognition outsourcing program covers employee lives totaling:</a:t>
            </a:r>
            <a:endParaRPr kumimoji="0" lang="en-US" i="1" u="none" strike="noStrike" cap="none" normalizeH="0" baseline="0" dirty="0">
              <a:ln>
                <a:noFill/>
              </a:ln>
              <a:effectLst/>
              <a:latin typeface="Arial" pitchFamily="34" charset="0"/>
              <a:cs typeface="Arial" pitchFamily="34" charset="0"/>
            </a:endParaRPr>
          </a:p>
        </p:txBody>
      </p:sp>
      <p:sp>
        <p:nvSpPr>
          <p:cNvPr id="4" name="Text Box 4">
            <a:extLst>
              <a:ext uri="{FF2B5EF4-FFF2-40B4-BE49-F238E27FC236}">
                <a16:creationId xmlns:a16="http://schemas.microsoft.com/office/drawing/2014/main" id="{D77FFF67-E3A5-4020-642B-831999DE0AF5}"/>
              </a:ext>
            </a:extLst>
          </p:cNvPr>
          <p:cNvSpPr txBox="1">
            <a:spLocks noChangeArrowheads="1"/>
          </p:cNvSpPr>
          <p:nvPr/>
        </p:nvSpPr>
        <p:spPr bwMode="auto">
          <a:xfrm>
            <a:off x="1452506" y="1658306"/>
            <a:ext cx="10092583" cy="2516652"/>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Deal sizes fell in 2025.</a:t>
            </a:r>
          </a:p>
          <a:p>
            <a:pPr marL="742950" lvl="1"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In 2025, 29% of jobs filled were for 20,000 or more jobs per year, down from 32% in 2024.</a:t>
            </a:r>
          </a:p>
          <a:p>
            <a:pPr marL="742950" lvl="1"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Nearly one-half (43%) of cases were for fewer than 5,000 jobs filled per year in 2024, up from 36% in 2024.</a:t>
            </a:r>
          </a:p>
        </p:txBody>
      </p:sp>
      <p:graphicFrame>
        <p:nvGraphicFramePr>
          <p:cNvPr id="5" name="Chart 4">
            <a:extLst>
              <a:ext uri="{FF2B5EF4-FFF2-40B4-BE49-F238E27FC236}">
                <a16:creationId xmlns:a16="http://schemas.microsoft.com/office/drawing/2014/main" id="{2FFA6EC6-9674-DA09-6C3E-9731892023AC}"/>
              </a:ext>
            </a:extLst>
          </p:cNvPr>
          <p:cNvGraphicFramePr>
            <a:graphicFrameLocks/>
          </p:cNvGraphicFramePr>
          <p:nvPr>
            <p:extLst>
              <p:ext uri="{D42A27DB-BD31-4B8C-83A1-F6EECF244321}">
                <p14:modId xmlns:p14="http://schemas.microsoft.com/office/powerpoint/2010/main" val="1100155647"/>
              </p:ext>
            </p:extLst>
          </p:nvPr>
        </p:nvGraphicFramePr>
        <p:xfrm>
          <a:off x="2494032" y="2989878"/>
          <a:ext cx="8130898" cy="35215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7238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DB981E3C-9B97-3C1A-DC2A-D5A0C8EDB199}"/>
              </a:ext>
            </a:extLst>
          </p:cNvPr>
          <p:cNvSpPr txBox="1">
            <a:spLocks noChangeArrowheads="1"/>
          </p:cNvSpPr>
          <p:nvPr/>
        </p:nvSpPr>
        <p:spPr bwMode="auto">
          <a:xfrm>
            <a:off x="1562770" y="1430852"/>
            <a:ext cx="9066459" cy="501325"/>
          </a:xfrm>
          <a:prstGeom prst="rect">
            <a:avLst/>
          </a:prstGeom>
          <a:noFill/>
          <a:ln w="9525" algn="in">
            <a:noFill/>
            <a:miter lim="800000"/>
            <a:headEnd/>
            <a:tailEnd/>
          </a:ln>
          <a:effectLst/>
        </p:spPr>
        <p:txBody>
          <a:bodyPr vert="horz" wrap="square" lIns="0" tIns="0" rIns="0" bIns="0" numCol="1" anchor="t" anchorCtr="0" compatLnSpc="1">
            <a:prstTxWarp prst="textNoShape">
              <a:avLst/>
            </a:prstTxWarp>
          </a:bodyPr>
          <a:lstStyle/>
          <a:p>
            <a:pPr lvl="0" defTabSz="623438" fontAlgn="base">
              <a:spcBef>
                <a:spcPct val="0"/>
              </a:spcBef>
              <a:spcAft>
                <a:spcPct val="0"/>
              </a:spcAft>
            </a:pPr>
            <a:r>
              <a:rPr lang="en-US" i="1" dirty="0">
                <a:latin typeface="Calibri" pitchFamily="34" charset="0"/>
                <a:cs typeface="Arial" pitchFamily="34" charset="0"/>
              </a:rPr>
              <a:t>This provider provides service primarily on a project, one-year, or multi-year contract basis</a:t>
            </a:r>
            <a:endParaRPr kumimoji="0" lang="en-US" i="1" u="none" strike="noStrike" cap="none" normalizeH="0" baseline="0" dirty="0">
              <a:ln>
                <a:noFill/>
              </a:ln>
              <a:effectLst/>
              <a:latin typeface="Arial" pitchFamily="34" charset="0"/>
              <a:cs typeface="Arial" pitchFamily="34" charset="0"/>
            </a:endParaRPr>
          </a:p>
        </p:txBody>
      </p:sp>
      <p:sp>
        <p:nvSpPr>
          <p:cNvPr id="8" name="Text Box 4">
            <a:extLst>
              <a:ext uri="{FF2B5EF4-FFF2-40B4-BE49-F238E27FC236}">
                <a16:creationId xmlns:a16="http://schemas.microsoft.com/office/drawing/2014/main" id="{C6126E41-CFFC-A3B4-42F4-77FDC1D07C1F}"/>
              </a:ext>
            </a:extLst>
          </p:cNvPr>
          <p:cNvSpPr txBox="1">
            <a:spLocks noChangeArrowheads="1"/>
          </p:cNvSpPr>
          <p:nvPr/>
        </p:nvSpPr>
        <p:spPr bwMode="auto">
          <a:xfrm>
            <a:off x="928815" y="1828120"/>
            <a:ext cx="10334370" cy="1083947"/>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sz="1700" dirty="0">
                <a:solidFill>
                  <a:srgbClr val="000000"/>
                </a:solidFill>
                <a:latin typeface="Calibri" pitchFamily="34" charset="0"/>
                <a:cs typeface="Arial" pitchFamily="34" charset="0"/>
              </a:rPr>
              <a:t>The proportion of all three types of contracts: multi-year, single-year and project relationships favor multi-year deals. The percentage of multi-year contracts in 2025 (66%) increased from 62% in 2024, while the project-based percentage stayed the same (7%).</a:t>
            </a:r>
          </a:p>
        </p:txBody>
      </p:sp>
      <p:sp>
        <p:nvSpPr>
          <p:cNvPr id="9" name="TextBox 8">
            <a:extLst>
              <a:ext uri="{FF2B5EF4-FFF2-40B4-BE49-F238E27FC236}">
                <a16:creationId xmlns:a16="http://schemas.microsoft.com/office/drawing/2014/main" id="{45A6CF2F-0102-C322-A428-335BCD20841F}"/>
              </a:ext>
            </a:extLst>
          </p:cNvPr>
          <p:cNvSpPr txBox="1"/>
          <p:nvPr/>
        </p:nvSpPr>
        <p:spPr>
          <a:xfrm>
            <a:off x="449625" y="346604"/>
            <a:ext cx="3482300" cy="646331"/>
          </a:xfrm>
          <a:prstGeom prst="rect">
            <a:avLst/>
          </a:prstGeom>
          <a:noFill/>
        </p:spPr>
        <p:txBody>
          <a:bodyPr wrap="none" rtlCol="0">
            <a:spAutoFit/>
          </a:bodyPr>
          <a:lstStyle/>
          <a:p>
            <a:r>
              <a:rPr lang="en-US" sz="3600" dirty="0">
                <a:solidFill>
                  <a:schemeClr val="bg1"/>
                </a:solidFill>
              </a:rPr>
              <a:t>Relationship Type</a:t>
            </a:r>
          </a:p>
        </p:txBody>
      </p:sp>
      <p:graphicFrame>
        <p:nvGraphicFramePr>
          <p:cNvPr id="4" name="Chart 3">
            <a:extLst>
              <a:ext uri="{FF2B5EF4-FFF2-40B4-BE49-F238E27FC236}">
                <a16:creationId xmlns:a16="http://schemas.microsoft.com/office/drawing/2014/main" id="{BB2C26F7-1DDD-4847-A46E-DDCAA236B456}"/>
              </a:ext>
            </a:extLst>
          </p:cNvPr>
          <p:cNvGraphicFramePr>
            <a:graphicFrameLocks/>
          </p:cNvGraphicFramePr>
          <p:nvPr>
            <p:extLst>
              <p:ext uri="{D42A27DB-BD31-4B8C-83A1-F6EECF244321}">
                <p14:modId xmlns:p14="http://schemas.microsoft.com/office/powerpoint/2010/main" val="312340205"/>
              </p:ext>
            </p:extLst>
          </p:nvPr>
        </p:nvGraphicFramePr>
        <p:xfrm>
          <a:off x="2314575" y="2541828"/>
          <a:ext cx="8240782" cy="41969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99066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E088D-6475-C44D-9EEC-A45DE9C245BF}"/>
              </a:ext>
            </a:extLst>
          </p:cNvPr>
          <p:cNvSpPr txBox="1"/>
          <p:nvPr/>
        </p:nvSpPr>
        <p:spPr>
          <a:xfrm>
            <a:off x="449625" y="346604"/>
            <a:ext cx="4515467" cy="646331"/>
          </a:xfrm>
          <a:prstGeom prst="rect">
            <a:avLst/>
          </a:prstGeom>
          <a:noFill/>
        </p:spPr>
        <p:txBody>
          <a:bodyPr wrap="none" rtlCol="0">
            <a:spAutoFit/>
          </a:bodyPr>
          <a:lstStyle/>
          <a:p>
            <a:r>
              <a:rPr lang="en-US" sz="3600" dirty="0">
                <a:solidFill>
                  <a:schemeClr val="bg1"/>
                </a:solidFill>
              </a:rPr>
              <a:t>Contract Renegotiation</a:t>
            </a:r>
          </a:p>
        </p:txBody>
      </p:sp>
      <p:sp>
        <p:nvSpPr>
          <p:cNvPr id="8" name="Text Box 4">
            <a:extLst>
              <a:ext uri="{FF2B5EF4-FFF2-40B4-BE49-F238E27FC236}">
                <a16:creationId xmlns:a16="http://schemas.microsoft.com/office/drawing/2014/main" id="{0526F75C-C058-C5D8-BA51-B63BAD21DA18}"/>
              </a:ext>
            </a:extLst>
          </p:cNvPr>
          <p:cNvSpPr txBox="1">
            <a:spLocks noChangeArrowheads="1"/>
          </p:cNvSpPr>
          <p:nvPr/>
        </p:nvSpPr>
        <p:spPr bwMode="auto">
          <a:xfrm>
            <a:off x="1185014" y="1403760"/>
            <a:ext cx="9821971" cy="95490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Contract renegotiation in 2025 increased to 62% from 58% in 2024, the highest it has been in the last five years. The expansion of the contract during renegotiation increased to 80%, up four percentage points from 2024 and the second highest it has been in the last five years. </a:t>
            </a:r>
          </a:p>
          <a:p>
            <a:pPr marL="285750" indent="-285750" defTabSz="623438" fontAlgn="base">
              <a:lnSpc>
                <a:spcPct val="125000"/>
              </a:lnSpc>
              <a:spcBef>
                <a:spcPct val="0"/>
              </a:spcBef>
              <a:spcAft>
                <a:spcPts val="273"/>
              </a:spcAft>
              <a:buFont typeface="Arial" panose="020B0604020202020204" pitchFamily="34" charset="0"/>
              <a:buChar char="•"/>
            </a:pPr>
            <a:endParaRPr lang="en-US" dirty="0">
              <a:solidFill>
                <a:srgbClr val="000000"/>
              </a:solidFill>
              <a:latin typeface="Calibri" pitchFamily="34" charset="0"/>
              <a:cs typeface="Arial" pitchFamily="34" charset="0"/>
            </a:endParaRPr>
          </a:p>
        </p:txBody>
      </p:sp>
      <p:graphicFrame>
        <p:nvGraphicFramePr>
          <p:cNvPr id="3" name="Chart 2">
            <a:extLst>
              <a:ext uri="{FF2B5EF4-FFF2-40B4-BE49-F238E27FC236}">
                <a16:creationId xmlns:a16="http://schemas.microsoft.com/office/drawing/2014/main" id="{087C29E2-4E26-1469-5F4D-EDC694DE43FA}"/>
              </a:ext>
            </a:extLst>
          </p:cNvPr>
          <p:cNvGraphicFramePr>
            <a:graphicFrameLocks/>
          </p:cNvGraphicFramePr>
          <p:nvPr>
            <p:extLst>
              <p:ext uri="{D42A27DB-BD31-4B8C-83A1-F6EECF244321}">
                <p14:modId xmlns:p14="http://schemas.microsoft.com/office/powerpoint/2010/main" val="4242878221"/>
              </p:ext>
            </p:extLst>
          </p:nvPr>
        </p:nvGraphicFramePr>
        <p:xfrm>
          <a:off x="2106060" y="2474844"/>
          <a:ext cx="8598383" cy="40365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282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1E6A4AD-EA42-5B3B-BD20-26A14B912F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F0D876-84BA-0D04-F333-7796B3E36016}"/>
              </a:ext>
            </a:extLst>
          </p:cNvPr>
          <p:cNvSpPr txBox="1"/>
          <p:nvPr/>
        </p:nvSpPr>
        <p:spPr>
          <a:xfrm>
            <a:off x="449625" y="346604"/>
            <a:ext cx="3951531" cy="523220"/>
          </a:xfrm>
          <a:prstGeom prst="rect">
            <a:avLst/>
          </a:prstGeom>
          <a:noFill/>
        </p:spPr>
        <p:txBody>
          <a:bodyPr wrap="none" rtlCol="0">
            <a:spAutoFit/>
          </a:bodyPr>
          <a:lstStyle>
            <a:defPPr>
              <a:defRPr lang="en-US"/>
            </a:defPPr>
            <a:lvl1pPr fontAlgn="base">
              <a:spcBef>
                <a:spcPct val="0"/>
              </a:spcBef>
              <a:spcAft>
                <a:spcPts val="400"/>
              </a:spcAft>
              <a:defRPr sz="3600">
                <a:solidFill>
                  <a:schemeClr val="bg1"/>
                </a:solidFill>
                <a:latin typeface="Calibri" pitchFamily="34" charset="0"/>
                <a:cs typeface="Arial" pitchFamily="34" charset="0"/>
              </a:defRPr>
            </a:lvl1pPr>
          </a:lstStyle>
          <a:p>
            <a:r>
              <a:rPr lang="en-US" dirty="0"/>
              <a:t>Satisfaction Metrics: Trust</a:t>
            </a:r>
          </a:p>
        </p:txBody>
      </p:sp>
      <p:sp>
        <p:nvSpPr>
          <p:cNvPr id="10" name="TextBox 9">
            <a:extLst>
              <a:ext uri="{FF2B5EF4-FFF2-40B4-BE49-F238E27FC236}">
                <a16:creationId xmlns:a16="http://schemas.microsoft.com/office/drawing/2014/main" id="{89348F33-EA5A-BA92-9BE3-173AA2CFF784}"/>
              </a:ext>
            </a:extLst>
          </p:cNvPr>
          <p:cNvSpPr txBox="1"/>
          <p:nvPr/>
        </p:nvSpPr>
        <p:spPr>
          <a:xfrm>
            <a:off x="3048838" y="1387445"/>
            <a:ext cx="6094324" cy="369332"/>
          </a:xfrm>
          <a:prstGeom prst="rect">
            <a:avLst/>
          </a:prstGeom>
          <a:noFill/>
        </p:spPr>
        <p:txBody>
          <a:bodyPr wrap="square">
            <a:spAutoFit/>
          </a:bodyPr>
          <a:lstStyle/>
          <a:p>
            <a:r>
              <a:rPr lang="en-US" i="1" dirty="0"/>
              <a:t>.</a:t>
            </a:r>
          </a:p>
        </p:txBody>
      </p:sp>
      <p:sp>
        <p:nvSpPr>
          <p:cNvPr id="11" name="Text Box 4">
            <a:extLst>
              <a:ext uri="{FF2B5EF4-FFF2-40B4-BE49-F238E27FC236}">
                <a16:creationId xmlns:a16="http://schemas.microsoft.com/office/drawing/2014/main" id="{3AB84E31-E40D-1397-6D9E-1AA396BA767B}"/>
              </a:ext>
            </a:extLst>
          </p:cNvPr>
          <p:cNvSpPr txBox="1">
            <a:spLocks noChangeArrowheads="1"/>
          </p:cNvSpPr>
          <p:nvPr/>
        </p:nvSpPr>
        <p:spPr bwMode="auto">
          <a:xfrm>
            <a:off x="812801" y="1387445"/>
            <a:ext cx="10546080" cy="95490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defTabSz="623438" fontAlgn="base">
              <a:lnSpc>
                <a:spcPct val="125000"/>
              </a:lnSpc>
              <a:spcBef>
                <a:spcPct val="0"/>
              </a:spcBef>
              <a:spcAft>
                <a:spcPts val="273"/>
              </a:spcAft>
            </a:pPr>
            <a:r>
              <a:rPr lang="en-US" dirty="0">
                <a:solidFill>
                  <a:srgbClr val="000000"/>
                </a:solidFill>
                <a:latin typeface="Calibri" pitchFamily="34" charset="0"/>
                <a:cs typeface="Arial" pitchFamily="34" charset="0"/>
              </a:rPr>
              <a:t>Results of three of the satisfaction questions used in the study are included in this trend report.</a:t>
            </a:r>
          </a:p>
          <a:p>
            <a:pPr marL="285750" indent="-285750" defTabSz="623438" fontAlgn="base">
              <a:lnSpc>
                <a:spcPct val="125000"/>
              </a:lnSpc>
              <a:spcBef>
                <a:spcPct val="0"/>
              </a:spcBef>
              <a:spcAft>
                <a:spcPts val="273"/>
              </a:spcAft>
              <a:buFont typeface="Arial" panose="020B0604020202020204" pitchFamily="34" charset="0"/>
              <a:buChar char="•"/>
            </a:pPr>
            <a:r>
              <a:rPr lang="en-US" i="1" dirty="0">
                <a:solidFill>
                  <a:srgbClr val="000000"/>
                </a:solidFill>
                <a:latin typeface="Calibri" pitchFamily="34" charset="0"/>
                <a:cs typeface="Arial" pitchFamily="34" charset="0"/>
              </a:rPr>
              <a:t>I trust the executive assigned to my account </a:t>
            </a:r>
            <a:r>
              <a:rPr lang="en-US" dirty="0">
                <a:solidFill>
                  <a:srgbClr val="000000"/>
                </a:solidFill>
                <a:latin typeface="Calibri" pitchFamily="34" charset="0"/>
                <a:cs typeface="Arial" pitchFamily="34" charset="0"/>
              </a:rPr>
              <a:t>is among the most crucial elements of satisfaction examined. In 2025, 67% strongly agreed with the statement, about where it has been since 2023 when trust declined. </a:t>
            </a:r>
          </a:p>
          <a:p>
            <a:pPr marL="285750" indent="-285750" defTabSz="623438" fontAlgn="base">
              <a:lnSpc>
                <a:spcPct val="125000"/>
              </a:lnSpc>
              <a:spcBef>
                <a:spcPct val="0"/>
              </a:spcBef>
              <a:spcAft>
                <a:spcPts val="273"/>
              </a:spcAft>
              <a:buFont typeface="Arial" panose="020B0604020202020204" pitchFamily="34" charset="0"/>
              <a:buChar char="•"/>
            </a:pPr>
            <a:endParaRPr lang="en-US" dirty="0">
              <a:solidFill>
                <a:srgbClr val="000000"/>
              </a:solidFill>
              <a:latin typeface="Calibri" pitchFamily="34" charset="0"/>
              <a:cs typeface="Arial" pitchFamily="34" charset="0"/>
            </a:endParaRPr>
          </a:p>
        </p:txBody>
      </p:sp>
      <p:graphicFrame>
        <p:nvGraphicFramePr>
          <p:cNvPr id="2" name="Chart 1">
            <a:extLst>
              <a:ext uri="{FF2B5EF4-FFF2-40B4-BE49-F238E27FC236}">
                <a16:creationId xmlns:a16="http://schemas.microsoft.com/office/drawing/2014/main" id="{8AEF1C2C-A7BA-685E-E16A-80AF79333C37}"/>
              </a:ext>
            </a:extLst>
          </p:cNvPr>
          <p:cNvGraphicFramePr>
            <a:graphicFrameLocks/>
          </p:cNvGraphicFramePr>
          <p:nvPr>
            <p:extLst>
              <p:ext uri="{D42A27DB-BD31-4B8C-83A1-F6EECF244321}">
                <p14:modId xmlns:p14="http://schemas.microsoft.com/office/powerpoint/2010/main" val="3857317478"/>
              </p:ext>
            </p:extLst>
          </p:nvPr>
        </p:nvGraphicFramePr>
        <p:xfrm>
          <a:off x="2484782" y="2504661"/>
          <a:ext cx="7215807" cy="42440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295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86CDECF-3083-DA68-0FFD-65C01699F1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623486-E16B-8896-C1B9-7750A179AD28}"/>
              </a:ext>
            </a:extLst>
          </p:cNvPr>
          <p:cNvSpPr txBox="1"/>
          <p:nvPr/>
        </p:nvSpPr>
        <p:spPr>
          <a:xfrm>
            <a:off x="449625" y="346604"/>
            <a:ext cx="9060494" cy="646331"/>
          </a:xfrm>
          <a:prstGeom prst="rect">
            <a:avLst/>
          </a:prstGeom>
          <a:noFill/>
        </p:spPr>
        <p:txBody>
          <a:bodyPr wrap="none" rtlCol="0">
            <a:spAutoFit/>
          </a:bodyPr>
          <a:lstStyle/>
          <a:p>
            <a:pPr defTabSz="914400" fontAlgn="base">
              <a:spcBef>
                <a:spcPct val="0"/>
              </a:spcBef>
              <a:spcAft>
                <a:spcPts val="400"/>
              </a:spcAft>
            </a:pPr>
            <a:r>
              <a:rPr lang="en-US" sz="3600" dirty="0">
                <a:solidFill>
                  <a:schemeClr val="bg1"/>
                </a:solidFill>
                <a:latin typeface="Calibri" pitchFamily="34" charset="0"/>
                <a:cs typeface="Arial" pitchFamily="34" charset="0"/>
              </a:rPr>
              <a:t>Satisfaction Metrics: Responds Well to Criticism</a:t>
            </a:r>
          </a:p>
        </p:txBody>
      </p:sp>
      <p:sp>
        <p:nvSpPr>
          <p:cNvPr id="5" name="Text Box 4">
            <a:extLst>
              <a:ext uri="{FF2B5EF4-FFF2-40B4-BE49-F238E27FC236}">
                <a16:creationId xmlns:a16="http://schemas.microsoft.com/office/drawing/2014/main" id="{8C602C5A-38F7-12BC-B3C4-DCD4F9A2C419}"/>
              </a:ext>
            </a:extLst>
          </p:cNvPr>
          <p:cNvSpPr txBox="1">
            <a:spLocks noChangeArrowheads="1"/>
          </p:cNvSpPr>
          <p:nvPr/>
        </p:nvSpPr>
        <p:spPr bwMode="auto">
          <a:xfrm>
            <a:off x="1014472" y="1576204"/>
            <a:ext cx="10546080" cy="954901"/>
          </a:xfrm>
          <a:prstGeom prst="rect">
            <a:avLst/>
          </a:prstGeom>
          <a:noFill/>
          <a:ln w="9525" algn="in">
            <a:noFill/>
            <a:miter lim="800000"/>
            <a:headEnd/>
            <a:tailEnd/>
          </a:ln>
          <a:effectLst/>
        </p:spPr>
        <p:txBody>
          <a:bodyPr vert="horz" wrap="square" lIns="24938" tIns="24938" rIns="24938" bIns="24938" numCol="1" anchor="t" anchorCtr="0" compatLnSpc="1">
            <a:prstTxWarp prst="textNoShape">
              <a:avLst/>
            </a:prstTxWarp>
          </a:bodyPr>
          <a:lstStyle/>
          <a:p>
            <a:pPr marL="285750" indent="-285750" defTabSz="623438" fontAlgn="base">
              <a:lnSpc>
                <a:spcPct val="125000"/>
              </a:lnSpc>
              <a:spcBef>
                <a:spcPct val="0"/>
              </a:spcBef>
              <a:spcAft>
                <a:spcPts val="273"/>
              </a:spcAft>
              <a:buFont typeface="Arial" panose="020B0604020202020204" pitchFamily="34" charset="0"/>
              <a:buChar char="•"/>
            </a:pPr>
            <a:r>
              <a:rPr lang="en-US" dirty="0">
                <a:solidFill>
                  <a:srgbClr val="000000"/>
                </a:solidFill>
                <a:latin typeface="Calibri" pitchFamily="34" charset="0"/>
                <a:cs typeface="Arial" pitchFamily="34" charset="0"/>
              </a:rPr>
              <a:t>In 2025, 61% </a:t>
            </a:r>
            <a:r>
              <a:rPr lang="en-US" dirty="0"/>
              <a:t>strongly agreed that their provider </a:t>
            </a:r>
            <a:r>
              <a:rPr lang="en-US" i="1" dirty="0"/>
              <a:t>responds well to criticism and makes changes to improve problem areas</a:t>
            </a:r>
            <a:r>
              <a:rPr lang="en-US" dirty="0"/>
              <a:t>.</a:t>
            </a:r>
            <a:r>
              <a:rPr lang="en-US" dirty="0">
                <a:solidFill>
                  <a:srgbClr val="000000"/>
                </a:solidFill>
                <a:latin typeface="Calibri" pitchFamily="34" charset="0"/>
                <a:cs typeface="Arial" pitchFamily="34" charset="0"/>
              </a:rPr>
              <a:t> Agreement in this area fell in 2023 and has recovered only minimally. </a:t>
            </a:r>
          </a:p>
          <a:p>
            <a:pPr marL="285750" indent="-285750" defTabSz="623438" fontAlgn="base">
              <a:lnSpc>
                <a:spcPct val="125000"/>
              </a:lnSpc>
              <a:spcBef>
                <a:spcPct val="0"/>
              </a:spcBef>
              <a:spcAft>
                <a:spcPts val="273"/>
              </a:spcAft>
              <a:buFont typeface="Arial" panose="020B0604020202020204" pitchFamily="34" charset="0"/>
              <a:buChar char="•"/>
            </a:pPr>
            <a:endParaRPr lang="en-US" dirty="0">
              <a:solidFill>
                <a:srgbClr val="000000"/>
              </a:solidFill>
              <a:latin typeface="Calibri" pitchFamily="34" charset="0"/>
              <a:cs typeface="Arial" pitchFamily="34" charset="0"/>
            </a:endParaRPr>
          </a:p>
        </p:txBody>
      </p:sp>
      <p:graphicFrame>
        <p:nvGraphicFramePr>
          <p:cNvPr id="2" name="Chart 1">
            <a:extLst>
              <a:ext uri="{FF2B5EF4-FFF2-40B4-BE49-F238E27FC236}">
                <a16:creationId xmlns:a16="http://schemas.microsoft.com/office/drawing/2014/main" id="{BE0A7B18-24F1-8072-9A70-05A8616A825D}"/>
              </a:ext>
            </a:extLst>
          </p:cNvPr>
          <p:cNvGraphicFramePr>
            <a:graphicFrameLocks/>
          </p:cNvGraphicFramePr>
          <p:nvPr>
            <p:extLst>
              <p:ext uri="{D42A27DB-BD31-4B8C-83A1-F6EECF244321}">
                <p14:modId xmlns:p14="http://schemas.microsoft.com/office/powerpoint/2010/main" val="3887098243"/>
              </p:ext>
            </p:extLst>
          </p:nvPr>
        </p:nvGraphicFramePr>
        <p:xfrm>
          <a:off x="2117035" y="2365512"/>
          <a:ext cx="7593495" cy="43235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05469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RO Today Magazine Templat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haredXpertise 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aredXpertise Corporat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haredXpertise Corporat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haredXpertise Corporat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haredXpertise Corporat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
      <a:clrScheme name="SharedXpertise Corporate 5">
        <a:dk1>
          <a:srgbClr val="000000"/>
        </a:dk1>
        <a:lt1>
          <a:srgbClr val="FFFFFF"/>
        </a:lt1>
        <a:dk2>
          <a:srgbClr val="000000"/>
        </a:dk2>
        <a:lt2>
          <a:srgbClr val="DDDDDD"/>
        </a:lt2>
        <a:accent1>
          <a:srgbClr val="094890"/>
        </a:accent1>
        <a:accent2>
          <a:srgbClr val="ED8500"/>
        </a:accent2>
        <a:accent3>
          <a:srgbClr val="FFFFFF"/>
        </a:accent3>
        <a:accent4>
          <a:srgbClr val="000000"/>
        </a:accent4>
        <a:accent5>
          <a:srgbClr val="AAB1C6"/>
        </a:accent5>
        <a:accent6>
          <a:srgbClr val="D77800"/>
        </a:accent6>
        <a:hlink>
          <a:srgbClr val="DB0029"/>
        </a:hlink>
        <a:folHlink>
          <a:srgbClr val="319E5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RO Today Magazine Templat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haredXpertise 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haredXpertise Corporat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haredXpertise Corporat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haredXpertise Corporat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haredXpertise Corporat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
      <a:clrScheme name="SharedXpertise Corporate 5">
        <a:dk1>
          <a:srgbClr val="000000"/>
        </a:dk1>
        <a:lt1>
          <a:srgbClr val="FFFFFF"/>
        </a:lt1>
        <a:dk2>
          <a:srgbClr val="000000"/>
        </a:dk2>
        <a:lt2>
          <a:srgbClr val="DDDDDD"/>
        </a:lt2>
        <a:accent1>
          <a:srgbClr val="094890"/>
        </a:accent1>
        <a:accent2>
          <a:srgbClr val="ED8500"/>
        </a:accent2>
        <a:accent3>
          <a:srgbClr val="FFFFFF"/>
        </a:accent3>
        <a:accent4>
          <a:srgbClr val="000000"/>
        </a:accent4>
        <a:accent5>
          <a:srgbClr val="AAB1C6"/>
        </a:accent5>
        <a:accent6>
          <a:srgbClr val="D77800"/>
        </a:accent6>
        <a:hlink>
          <a:srgbClr val="DB0029"/>
        </a:hlink>
        <a:folHlink>
          <a:srgbClr val="319E5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14225</TotalTime>
  <Words>744</Words>
  <Application>Microsoft Office PowerPoint</Application>
  <PresentationFormat>Widescreen</PresentationFormat>
  <Paragraphs>93</Paragraphs>
  <Slides>11</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Aptos Narrow</vt:lpstr>
      <vt:lpstr>Arial</vt:lpstr>
      <vt:lpstr>Calibri</vt:lpstr>
      <vt:lpstr>Calibri Light</vt:lpstr>
      <vt:lpstr>Levenim MT</vt:lpstr>
      <vt:lpstr>Lora</vt:lpstr>
      <vt:lpstr>Wingdings</vt:lpstr>
      <vt:lpstr>Office Theme</vt:lpstr>
      <vt:lpstr>1_HRO Today Magazine Template</vt:lpstr>
      <vt:lpstr>1_HRO Today Magazine Template</vt:lpstr>
      <vt:lpstr>2020-2024 RPO Baker’s Dozen Key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Alexis Whyte</cp:lastModifiedBy>
  <cp:revision>66</cp:revision>
  <cp:lastPrinted>2025-08-12T17:51:44Z</cp:lastPrinted>
  <dcterms:created xsi:type="dcterms:W3CDTF">2021-07-18T16:56:37Z</dcterms:created>
  <dcterms:modified xsi:type="dcterms:W3CDTF">2025-09-05T14:30:59Z</dcterms:modified>
</cp:coreProperties>
</file>