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9" r:id="rId4"/>
    <p:sldId id="260" r:id="rId5"/>
    <p:sldId id="263" r:id="rId6"/>
    <p:sldId id="268" r:id="rId7"/>
    <p:sldId id="269" r:id="rId8"/>
    <p:sldId id="267" r:id="rId9"/>
    <p:sldId id="270" r:id="rId10"/>
    <p:sldId id="261" r:id="rId11"/>
    <p:sldId id="262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6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13E9-FE42-48BE-B273-ED06971D40DA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E5C2851-3EBE-4D39-A5D6-C09503AB7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0101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13E9-FE42-48BE-B273-ED06971D40DA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E5C2851-3EBE-4D39-A5D6-C09503AB7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3940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13E9-FE42-48BE-B273-ED06971D40DA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E5C2851-3EBE-4D39-A5D6-C09503AB75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636954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13E9-FE42-48BE-B273-ED06971D40DA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5C2851-3EBE-4D39-A5D6-C09503AB7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6623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13E9-FE42-48BE-B273-ED06971D40DA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5C2851-3EBE-4D39-A5D6-C09503AB75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306032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13E9-FE42-48BE-B273-ED06971D40DA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5C2851-3EBE-4D39-A5D6-C09503AB7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8570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13E9-FE42-48BE-B273-ED06971D40DA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2851-3EBE-4D39-A5D6-C09503AB7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3868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13E9-FE42-48BE-B273-ED06971D40DA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2851-3EBE-4D39-A5D6-C09503AB7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6337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13E9-FE42-48BE-B273-ED06971D40DA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2851-3EBE-4D39-A5D6-C09503AB7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8594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13E9-FE42-48BE-B273-ED06971D40DA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E5C2851-3EBE-4D39-A5D6-C09503AB7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6927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13E9-FE42-48BE-B273-ED06971D40DA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E5C2851-3EBE-4D39-A5D6-C09503AB7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16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13E9-FE42-48BE-B273-ED06971D40DA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E5C2851-3EBE-4D39-A5D6-C09503AB7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6490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13E9-FE42-48BE-B273-ED06971D40DA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2851-3EBE-4D39-A5D6-C09503AB7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8174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13E9-FE42-48BE-B273-ED06971D40DA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2851-3EBE-4D39-A5D6-C09503AB7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6265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13E9-FE42-48BE-B273-ED06971D40DA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2851-3EBE-4D39-A5D6-C09503AB7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7769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13E9-FE42-48BE-B273-ED06971D40DA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5C2851-3EBE-4D39-A5D6-C09503AB7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773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E13E9-FE42-48BE-B273-ED06971D40DA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E5C2851-3EBE-4D39-A5D6-C09503AB7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2137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Algorithmic Management and Fairness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Peter Cappelli</a:t>
            </a:r>
          </a:p>
          <a:p>
            <a:r>
              <a:rPr lang="en-US" dirty="0" smtClean="0"/>
              <a:t>George W. Taylor Professor of Management</a:t>
            </a:r>
          </a:p>
          <a:p>
            <a:r>
              <a:rPr lang="en-US" dirty="0" smtClean="0"/>
              <a:t>Director – Center for Human Resources</a:t>
            </a:r>
          </a:p>
          <a:p>
            <a:r>
              <a:rPr lang="en-US" dirty="0" smtClean="0"/>
              <a:t>The Wharton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344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Algorithms “optimize” fit but only on one outcome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65130"/>
            <a:ext cx="8915400" cy="3777622"/>
          </a:xfrm>
        </p:spPr>
        <p:txBody>
          <a:bodyPr/>
          <a:lstStyle/>
          <a:p>
            <a:r>
              <a:rPr lang="en-US" dirty="0" smtClean="0"/>
              <a:t>Algorithms do a better job of reading x-rays</a:t>
            </a:r>
          </a:p>
          <a:p>
            <a:pPr lvl="1"/>
            <a:r>
              <a:rPr lang="en-US" dirty="0" smtClean="0"/>
              <a:t>Only if you are looking for one illness</a:t>
            </a:r>
          </a:p>
          <a:p>
            <a:r>
              <a:rPr lang="en-US" dirty="0" smtClean="0"/>
              <a:t>They do a better job of predicting who will make it through the interview process</a:t>
            </a:r>
          </a:p>
          <a:p>
            <a:pPr lvl="1"/>
            <a:r>
              <a:rPr lang="en-US" dirty="0" smtClean="0"/>
              <a:t>No necessarily who will be a good employee</a:t>
            </a:r>
          </a:p>
          <a:p>
            <a:r>
              <a:rPr lang="en-US" dirty="0" smtClean="0"/>
              <a:t>BUT – suppose we have more than one concern</a:t>
            </a:r>
          </a:p>
          <a:p>
            <a:pPr lvl="1"/>
            <a:r>
              <a:rPr lang="en-US" dirty="0" smtClean="0"/>
              <a:t>Parole algorithms – do a very good job of predicting potential violators</a:t>
            </a:r>
          </a:p>
          <a:p>
            <a:pPr lvl="1"/>
            <a:r>
              <a:rPr lang="en-US" dirty="0" smtClean="0"/>
              <a:t>But they produce worse results for African Americans – </a:t>
            </a:r>
          </a:p>
          <a:p>
            <a:pPr lvl="2"/>
            <a:r>
              <a:rPr lang="en-US" dirty="0" smtClean="0"/>
              <a:t>If you did two models – one for majority and one for minority populations – you’d avoid that problem, but then you have disparate treatment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962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problems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Suppose something really predicts, but it is “weird,” like commuting…</a:t>
            </a:r>
          </a:p>
          <a:p>
            <a:r>
              <a:rPr lang="en-US" dirty="0" smtClean="0"/>
              <a:t>Research shows if you take out human judgment in weighting info on candidates, prediction gets better.  But will managers still buy in?</a:t>
            </a:r>
          </a:p>
          <a:p>
            <a:r>
              <a:rPr lang="en-US" dirty="0" smtClean="0"/>
              <a:t>We can remove criteria that we think are a source of bias, such as demographic info, but then the predictions get worse</a:t>
            </a:r>
          </a:p>
          <a:p>
            <a:r>
              <a:rPr lang="en-US" dirty="0" smtClean="0"/>
              <a:t>Is it more sensitive to “see” the bias than it is to have subjective, human assessments that predict worse and are probably more biased, but we can’t “see” the bias?</a:t>
            </a:r>
          </a:p>
          <a:p>
            <a:r>
              <a:rPr lang="en-US" dirty="0" smtClean="0"/>
              <a:t>We are reasonably comfortable using algorithms for admissions or hiring.  But how about for firing: </a:t>
            </a:r>
            <a:r>
              <a:rPr lang="en-US" i="1" dirty="0" smtClean="0"/>
              <a:t>should we dismiss someone if an algorithm indicates they will steal?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154669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“science” concerns….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Algorithms are good at identifying association, not causation</a:t>
            </a:r>
          </a:p>
          <a:p>
            <a:pPr lvl="1"/>
            <a:r>
              <a:rPr lang="en-US" dirty="0" smtClean="0"/>
              <a:t>E.g., being outgoing may be associated with advancing, but is that because it actually makes performance better or just because people like you more?</a:t>
            </a:r>
          </a:p>
          <a:p>
            <a:pPr lvl="1"/>
            <a:r>
              <a:rPr lang="en-US" dirty="0" smtClean="0"/>
              <a:t>Causation matters to defensibility and fairness</a:t>
            </a:r>
          </a:p>
          <a:p>
            <a:r>
              <a:rPr lang="en-US" dirty="0" smtClean="0"/>
              <a:t>On issues like hiring, we’ve already screened out candidates before we use them to build the algorithm, so we may be missing really important predictors</a:t>
            </a:r>
          </a:p>
          <a:p>
            <a:pPr lvl="1"/>
            <a:r>
              <a:rPr lang="en-US" dirty="0" smtClean="0"/>
              <a:t>Need to keep running experiments: Hire some surprises</a:t>
            </a:r>
          </a:p>
          <a:p>
            <a:r>
              <a:rPr lang="en-US" dirty="0" smtClean="0"/>
              <a:t>Building algorithms is very hard to do – because data sets aren’t easily merged</a:t>
            </a:r>
          </a:p>
          <a:p>
            <a:pPr lvl="1"/>
            <a:r>
              <a:rPr lang="en-US" dirty="0" smtClean="0"/>
              <a:t>Each dive in is very expensive, so we need to choose carefully what to investigate</a:t>
            </a:r>
          </a:p>
          <a:p>
            <a:pPr lvl="1"/>
            <a:r>
              <a:rPr lang="en-US" dirty="0" smtClean="0"/>
              <a:t>How to choose?  Data scientists need guidance from HR.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799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problems….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have lousy measures, the algorithms are irrelevant</a:t>
            </a:r>
          </a:p>
          <a:p>
            <a:pPr lvl="1"/>
            <a:r>
              <a:rPr lang="en-US" dirty="0" smtClean="0"/>
              <a:t>If we don’t trust job performance measures, no algorithm will predict good hires</a:t>
            </a:r>
          </a:p>
          <a:p>
            <a:r>
              <a:rPr lang="en-US" dirty="0" smtClean="0"/>
              <a:t>What to do about “small” data….</a:t>
            </a:r>
          </a:p>
          <a:p>
            <a:pPr lvl="1"/>
            <a:r>
              <a:rPr lang="en-US" dirty="0" smtClean="0"/>
              <a:t>Imputation, collaboration or vendors, granularity</a:t>
            </a:r>
          </a:p>
          <a:p>
            <a:r>
              <a:rPr lang="en-US" dirty="0" smtClean="0"/>
              <a:t>New sources of data can be promising….</a:t>
            </a:r>
          </a:p>
          <a:p>
            <a:pPr lvl="1"/>
            <a:r>
              <a:rPr lang="en-US" dirty="0" smtClean="0"/>
              <a:t>Social media is “authentic” – people cheat on other measures</a:t>
            </a:r>
          </a:p>
          <a:p>
            <a:pPr lvl="1"/>
            <a:r>
              <a:rPr lang="en-US" dirty="0" smtClean="0"/>
              <a:t>Email messages even more so</a:t>
            </a:r>
          </a:p>
          <a:p>
            <a:pPr lvl="1"/>
            <a:r>
              <a:rPr lang="en-US" dirty="0" smtClean="0"/>
              <a:t>Are we ok using these?  Will it change behavior once we start?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276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 we are trying to do?</a:t>
            </a:r>
            <a:br>
              <a:rPr lang="en-US" dirty="0" smtClean="0"/>
            </a:br>
            <a:r>
              <a:rPr lang="en-US" i="1" dirty="0" smtClean="0"/>
              <a:t>Mainly make better predictions….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Recruiting – identifying possible candidates and persuading them to apply: are we securing good candidates?</a:t>
            </a:r>
          </a:p>
          <a:p>
            <a:pPr lvl="0"/>
            <a:r>
              <a:rPr lang="en-US" dirty="0"/>
              <a:t>Selection – choosing which candidate should receive job offers: Are we offering jobs to those who will be the best employees?</a:t>
            </a:r>
          </a:p>
          <a:p>
            <a:pPr lvl="0"/>
            <a:r>
              <a:rPr lang="en-US" dirty="0"/>
              <a:t>On-boarding – the initial process of bringing an employee into an organization, which includes a large number of administrative tasks</a:t>
            </a:r>
          </a:p>
          <a:p>
            <a:pPr lvl="0"/>
            <a:r>
              <a:rPr lang="en-US" dirty="0"/>
              <a:t>Training – </a:t>
            </a:r>
            <a:r>
              <a:rPr lang="en-US" dirty="0" smtClean="0"/>
              <a:t>what should we recommend for you? Do </a:t>
            </a:r>
            <a:r>
              <a:rPr lang="en-US" dirty="0"/>
              <a:t>our interventions improve performance?</a:t>
            </a:r>
          </a:p>
          <a:p>
            <a:pPr lvl="0"/>
            <a:r>
              <a:rPr lang="en-US" dirty="0"/>
              <a:t>Performance management – can we identify good and bad performance: Do our practices improve job performance?</a:t>
            </a:r>
          </a:p>
          <a:p>
            <a:pPr lvl="0"/>
            <a:r>
              <a:rPr lang="en-US" dirty="0"/>
              <a:t>Advancement – who gets promoted: Can we predict who will perform best in new roles</a:t>
            </a:r>
            <a:r>
              <a:rPr lang="en-US" dirty="0" smtClean="0"/>
              <a:t>? Can we make recommendations for your career?</a:t>
            </a:r>
            <a:endParaRPr lang="en-US" dirty="0"/>
          </a:p>
          <a:p>
            <a:pPr lvl="0"/>
            <a:r>
              <a:rPr lang="en-US" dirty="0"/>
              <a:t>Retention – can we predict who is likely to leave and manage the level of retention?</a:t>
            </a:r>
          </a:p>
          <a:p>
            <a:pPr lvl="0"/>
            <a:r>
              <a:rPr lang="en-US" dirty="0"/>
              <a:t>Employee benefits – Can we identify which benefits matter most to employees and what the effects of those benefits are (e.g., do they improve recruiting and retention)?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1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do that with algorithms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Old approach: Testing hypotheses about what predicts a good hire</a:t>
            </a:r>
          </a:p>
          <a:p>
            <a:pPr lvl="1"/>
            <a:r>
              <a:rPr lang="en-US" dirty="0" smtClean="0"/>
              <a:t>Got answers for each technique – interviews predict this much, IQ predicts that much, etc.</a:t>
            </a:r>
          </a:p>
          <a:p>
            <a:pPr lvl="1"/>
            <a:r>
              <a:rPr lang="en-US" dirty="0" smtClean="0"/>
              <a:t>That is statistics</a:t>
            </a:r>
          </a:p>
          <a:p>
            <a:r>
              <a:rPr lang="en-US" dirty="0" smtClean="0"/>
              <a:t>New approach: Fitting the model to the data –</a:t>
            </a:r>
          </a:p>
          <a:p>
            <a:pPr lvl="1"/>
            <a:r>
              <a:rPr lang="en-US" dirty="0" smtClean="0"/>
              <a:t>Gather everything you know about past hires, put it together and tinker until it can predict as much as possible about who is good. </a:t>
            </a:r>
          </a:p>
          <a:p>
            <a:pPr lvl="1"/>
            <a:r>
              <a:rPr lang="en-US" dirty="0" smtClean="0"/>
              <a:t>Not clear which measures in the algorithm are doing what</a:t>
            </a:r>
          </a:p>
          <a:p>
            <a:pPr lvl="1"/>
            <a:r>
              <a:rPr lang="en-US" dirty="0" smtClean="0"/>
              <a:t>That’s “machine learning,” the model was built/”learned” from the data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0734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problem with using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you know exactly what it is that is producing your decisions.</a:t>
            </a:r>
          </a:p>
          <a:p>
            <a:pPr lvl="1"/>
            <a:r>
              <a:rPr lang="en-US" dirty="0" smtClean="0"/>
              <a:t>As opposed to generating measures (e.g., IQ, personality scores, etc.) and having hiring managers use them as they see fit</a:t>
            </a:r>
          </a:p>
          <a:p>
            <a:pPr lvl="1"/>
            <a:r>
              <a:rPr lang="en-US" dirty="0" smtClean="0"/>
              <a:t>Hard to miss if it has adverse impact, then we have to deal with it</a:t>
            </a:r>
          </a:p>
          <a:p>
            <a:r>
              <a:rPr lang="en-US" dirty="0" smtClean="0"/>
              <a:t>Can you “explain” to users – or judges – what is going on in the model</a:t>
            </a:r>
          </a:p>
          <a:p>
            <a:pPr lvl="1"/>
            <a:r>
              <a:rPr lang="en-US" dirty="0" smtClean="0"/>
              <a:t>Most people understand and accept seniority as a decision process</a:t>
            </a:r>
          </a:p>
          <a:p>
            <a:pPr lvl="1"/>
            <a:r>
              <a:rPr lang="en-US" dirty="0" smtClean="0"/>
              <a:t>Will they understand and accept results from an algorithm? </a:t>
            </a:r>
          </a:p>
          <a:p>
            <a:pPr lvl="1"/>
            <a:r>
              <a:rPr lang="en-US" dirty="0" smtClean="0"/>
              <a:t>Who do I appeal to – what’s the standard for fairness?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51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Algorithms are built on what worked before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i="1" dirty="0" smtClean="0">
                <a:solidFill>
                  <a:srgbClr val="00B0F0"/>
                </a:solidFill>
              </a:rPr>
              <a:t>So they will tell you to hire more white men</a:t>
            </a:r>
            <a:endParaRPr lang="en-US" sz="3200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573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law and fairness require?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– our decisions shouldn’t discriminate/disparate impact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– if they do, no better rule should be available that both predicts                        AND doesn’t discriminate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267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 is a vacuum of solutions, and in come the vendors….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https://www.wsj.com/articles/artificial-intelligence-the-robots-are-now-hiring-moving-upstream-1537435820</a:t>
            </a:r>
          </a:p>
        </p:txBody>
      </p:sp>
    </p:spTree>
    <p:extLst>
      <p:ext uri="{BB962C8B-B14F-4D97-AF65-F5344CB8AC3E}">
        <p14:creationId xmlns:p14="http://schemas.microsoft.com/office/powerpoint/2010/main" xmlns="" val="23570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the cool tools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But do any of them predict real outcomes? </a:t>
            </a:r>
            <a:r>
              <a:rPr lang="en-US" dirty="0" err="1" smtClean="0"/>
              <a:t>HireVue</a:t>
            </a:r>
            <a:r>
              <a:rPr lang="en-US" dirty="0" smtClean="0"/>
              <a:t>, </a:t>
            </a:r>
            <a:r>
              <a:rPr lang="en-US" dirty="0" err="1" smtClean="0"/>
              <a:t>DeepSense</a:t>
            </a:r>
            <a:r>
              <a:rPr lang="en-US" smtClean="0"/>
              <a:t>, Vibe, </a:t>
            </a:r>
            <a:r>
              <a:rPr lang="en-US" dirty="0" err="1" smtClean="0"/>
              <a:t>HireIQ</a:t>
            </a:r>
            <a:r>
              <a:rPr lang="en-US" dirty="0" smtClean="0"/>
              <a:t>/</a:t>
            </a:r>
            <a:r>
              <a:rPr lang="en-US" dirty="0" err="1" smtClean="0"/>
              <a:t>Audilytics</a:t>
            </a:r>
            <a:endParaRPr lang="en-US" dirty="0" smtClean="0"/>
          </a:p>
          <a:p>
            <a:pPr lvl="1"/>
            <a:r>
              <a:rPr lang="en-US" i="1" dirty="0" smtClean="0">
                <a:solidFill>
                  <a:schemeClr val="accent5"/>
                </a:solidFill>
              </a:rPr>
              <a:t> If not, they are worthless</a:t>
            </a:r>
          </a:p>
          <a:p>
            <a:r>
              <a:rPr lang="en-US" dirty="0" smtClean="0"/>
              <a:t>Some trying to mimic other predictors, such as personality</a:t>
            </a:r>
            <a:endParaRPr lang="en-US" dirty="0"/>
          </a:p>
          <a:p>
            <a:pPr lvl="1"/>
            <a:r>
              <a:rPr lang="en-US" i="1" dirty="0" smtClean="0">
                <a:solidFill>
                  <a:schemeClr val="accent5"/>
                </a:solidFill>
              </a:rPr>
              <a:t>May not be worthless, but probably are</a:t>
            </a:r>
          </a:p>
          <a:p>
            <a:r>
              <a:rPr lang="en-US" dirty="0" smtClean="0"/>
              <a:t>https</a:t>
            </a:r>
            <a:r>
              <a:rPr lang="en-US" dirty="0"/>
              <a:t>://www.wsj.com/articles/artificial-intelligence-the-robots-are-now-hiring-moving-upstream-1537435820</a:t>
            </a:r>
          </a:p>
        </p:txBody>
      </p:sp>
    </p:spTree>
    <p:extLst>
      <p:ext uri="{BB962C8B-B14F-4D97-AF65-F5344CB8AC3E}">
        <p14:creationId xmlns:p14="http://schemas.microsoft.com/office/powerpoint/2010/main" xmlns="" val="261577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algorithms based on “best performers” is a mistake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“Selecting on the Dependent Variable” – best performers have a lot of things in common with lousy performers.  This doesn’t sort them out.  Have to compare the two.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152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10324</TotalTime>
  <Words>1007</Words>
  <Application>Microsoft Office PowerPoint</Application>
  <PresentationFormat>Custom</PresentationFormat>
  <Paragraphs>79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Wisp</vt:lpstr>
      <vt:lpstr>Algorithmic Management and Fairness</vt:lpstr>
      <vt:lpstr>What is it we are trying to do? Mainly make better predictions….</vt:lpstr>
      <vt:lpstr>We do that with algorithms</vt:lpstr>
      <vt:lpstr>What’s the problem with using algorithms</vt:lpstr>
      <vt:lpstr>Algorithms are built on what worked before</vt:lpstr>
      <vt:lpstr>What does law and fairness require?</vt:lpstr>
      <vt:lpstr>There is a vacuum of solutions, and in come the vendors….</vt:lpstr>
      <vt:lpstr>All the cool tools - </vt:lpstr>
      <vt:lpstr>Building algorithms based on “best performers” is a mistake</vt:lpstr>
      <vt:lpstr>Algorithms “optimize” fit but only on one outcome</vt:lpstr>
      <vt:lpstr>Other problems - </vt:lpstr>
      <vt:lpstr>Data “science” concerns….</vt:lpstr>
      <vt:lpstr>Data problems….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CODHR Conference</dc:title>
  <dc:creator>Cappelli, Peter</dc:creator>
  <cp:lastModifiedBy>Rentech Solutions</cp:lastModifiedBy>
  <cp:revision>20</cp:revision>
  <dcterms:created xsi:type="dcterms:W3CDTF">2018-09-19T13:08:47Z</dcterms:created>
  <dcterms:modified xsi:type="dcterms:W3CDTF">2018-10-18T19:12:16Z</dcterms:modified>
</cp:coreProperties>
</file>