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BA3"/>
    <a:srgbClr val="305598"/>
    <a:srgbClr val="254275"/>
    <a:srgbClr val="1B3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865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881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Basinait\Documents\Bakers%20Dozen\Correlation%202018%20V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Basinait\Documents\Bakers%20Dozen\Correlation%202018%20V3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BD</a:t>
            </a:r>
            <a:r>
              <a:rPr lang="en-US" sz="1800" baseline="0" dirty="0"/>
              <a:t> RPO </a:t>
            </a:r>
            <a:r>
              <a:rPr lang="en-US" sz="1800" baseline="0" dirty="0" err="1"/>
              <a:t>Avg</a:t>
            </a:r>
            <a:r>
              <a:rPr lang="en-US" sz="1800" baseline="0" dirty="0"/>
              <a:t> # </a:t>
            </a:r>
            <a:r>
              <a:rPr lang="en-US" sz="1800" baseline="0" dirty="0" err="1"/>
              <a:t>Srvcs</a:t>
            </a:r>
            <a:r>
              <a:rPr lang="en-US" sz="1800" baseline="0" dirty="0"/>
              <a:t> and Trust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'RPO 2.5'!$G$1025</c:f>
              <c:strCache>
                <c:ptCount val="1"/>
                <c:pt idx="0">
                  <c:v>Ave Trust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'RPO 2.5'!$F$1026:$F$1033</c:f>
              <c:strCache>
                <c:ptCount val="8"/>
                <c:pt idx="0">
                  <c:v>3 or less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 or more</c:v>
                </c:pt>
              </c:strCache>
            </c:strRef>
          </c:cat>
          <c:val>
            <c:numRef>
              <c:f>'RPO 2.5'!$G$1026:$G$1033</c:f>
              <c:numCache>
                <c:formatCode>0.00</c:formatCode>
                <c:ptCount val="8"/>
                <c:pt idx="0">
                  <c:v>4.0307692307692307</c:v>
                </c:pt>
                <c:pt idx="1">
                  <c:v>4.1749999999999998</c:v>
                </c:pt>
                <c:pt idx="2">
                  <c:v>4.3125</c:v>
                </c:pt>
                <c:pt idx="3">
                  <c:v>4.421875</c:v>
                </c:pt>
                <c:pt idx="4">
                  <c:v>4.3506493506493502</c:v>
                </c:pt>
                <c:pt idx="5">
                  <c:v>4.4111111111111114</c:v>
                </c:pt>
                <c:pt idx="6">
                  <c:v>4.4745762711864403</c:v>
                </c:pt>
                <c:pt idx="7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13-4DC4-96EB-67F4AA048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46752"/>
        <c:axId val="42695424"/>
      </c:lineChart>
      <c:catAx>
        <c:axId val="10874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695424"/>
        <c:crosses val="autoZero"/>
        <c:auto val="1"/>
        <c:lblAlgn val="ctr"/>
        <c:lblOffset val="100"/>
        <c:noMultiLvlLbl val="0"/>
      </c:catAx>
      <c:valAx>
        <c:axId val="42695424"/>
        <c:scaling>
          <c:orientation val="minMax"/>
          <c:min val="3.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8746752"/>
        <c:crosses val="autoZero"/>
        <c:crossBetween val="between"/>
        <c:majorUnit val="0.5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 w="19050"/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BD</a:t>
            </a:r>
            <a:r>
              <a:rPr lang="en-US" sz="1800" baseline="0" dirty="0"/>
              <a:t> Combined </a:t>
            </a:r>
            <a:r>
              <a:rPr lang="en-US" sz="1800" baseline="0" dirty="0" err="1"/>
              <a:t>Avg</a:t>
            </a:r>
            <a:r>
              <a:rPr lang="en-US" sz="1800" baseline="0" dirty="0"/>
              <a:t> # Services and Trust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Summary!$Q$22</c:f>
              <c:strCache>
                <c:ptCount val="1"/>
                <c:pt idx="0">
                  <c:v>Total BD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Summary!$P$23:$P$30</c:f>
              <c:strCache>
                <c:ptCount val="8"/>
                <c:pt idx="0">
                  <c:v>3 or less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 or more</c:v>
                </c:pt>
              </c:strCache>
            </c:strRef>
          </c:cat>
          <c:val>
            <c:numRef>
              <c:f>Summary!$Q$23:$Q$30</c:f>
              <c:numCache>
                <c:formatCode>0.00</c:formatCode>
                <c:ptCount val="8"/>
                <c:pt idx="0">
                  <c:v>4.252050990976687</c:v>
                </c:pt>
                <c:pt idx="1">
                  <c:v>4.3512637362637356</c:v>
                </c:pt>
                <c:pt idx="2">
                  <c:v>4.4933193004202305</c:v>
                </c:pt>
                <c:pt idx="3">
                  <c:v>4.5491495571658618</c:v>
                </c:pt>
                <c:pt idx="4">
                  <c:v>4.5921821963031366</c:v>
                </c:pt>
                <c:pt idx="5">
                  <c:v>4.6108783068783072</c:v>
                </c:pt>
                <c:pt idx="6">
                  <c:v>4.6275373940022844</c:v>
                </c:pt>
                <c:pt idx="7">
                  <c:v>4.7952421603280628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B7-4C02-83B0-DA64F323B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748288"/>
        <c:axId val="60847744"/>
      </c:lineChart>
      <c:catAx>
        <c:axId val="10874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0847744"/>
        <c:crosses val="autoZero"/>
        <c:auto val="1"/>
        <c:lblAlgn val="ctr"/>
        <c:lblOffset val="100"/>
        <c:noMultiLvlLbl val="0"/>
      </c:catAx>
      <c:valAx>
        <c:axId val="60847744"/>
        <c:scaling>
          <c:orientation val="minMax"/>
          <c:max val="5"/>
          <c:min val="3.5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8748288"/>
        <c:crosses val="autoZero"/>
        <c:crossBetween val="between"/>
        <c:majorUnit val="0.5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 w="19050"/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584E-53BB-431A-9ACC-B1CD4C5A75CE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94FA4-9142-4493-8EFE-38CB73C3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1B9E-5679-4B2A-8A78-06D2C89F6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1BE47-03C6-4D1E-937F-CC367D1B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0AB27-2AE9-446C-8087-C003D75C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E659-C1AF-442D-8A87-4F0BB8F9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985-B596-490F-AA1D-7F6E2C7B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1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9343-B496-4AC2-A30F-0AAA6A22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7AFA5-EC78-49BB-A1F4-6A8FD2C1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71B7D-0534-4918-9240-130AFFCD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1B65-376B-4395-BF82-DFCCB821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3F965-6DD5-461B-BDA2-580E6A1F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0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FB3A4-8C83-44A4-AFF1-EA947C059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3EFE9-94A8-4781-9763-892602B1F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14910-A73C-49DC-B722-A8AB5BDB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84FF-F2E4-4721-B44B-D7146180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CF99-DF50-4E16-BBE3-EB484E2C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8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347" y="5782019"/>
            <a:ext cx="10363200" cy="698500"/>
          </a:xfrm>
        </p:spPr>
        <p:txBody>
          <a:bodyPr>
            <a:normAutofit/>
          </a:bodyPr>
          <a:lstStyle>
            <a:lvl1pPr algn="l">
              <a:defRPr sz="4000" b="1" cap="none" baseline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4914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8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77F8-CA20-40CA-86D9-1500FFAD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A02D1-1ECC-4B54-B17A-DD3B8357C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32E6F-B881-4A0A-8B1E-327119B2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B396D-A1D9-4C26-8D04-5F2D20ED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A704A-4CEE-478E-92DF-D72186A6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9DBF-466A-4E3B-B9D2-5F84058F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D770F-3A4D-4CAA-ACEA-68061BA24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96337-F296-4291-AE32-21A5F601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04FDF-9FEF-4040-AF64-C3C3BB9B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7846-617A-496E-A827-E11FBF8D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E5BF-B2F0-40DC-9B7B-B2C2B562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DC42-5B29-493D-9BFF-6768994D8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9EFF8-2ED9-440E-96C6-8B538314C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33A89-00DA-4B9D-8A4D-FB4A751C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98F04-D79B-45C3-AB50-26723F59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A9B08-A84F-408A-9B22-68815E6B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BFFF-86D4-4488-BDAB-A73606FA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F6C98-A7EA-446F-A442-21695D690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3B0D6-AEEC-48F3-95E5-208822C0E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55546-47A8-4D0E-A14E-ACCFB7C52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EAA83-47F7-42E0-B7A3-E295F8EA5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0D636-2A44-4A38-8930-57AC2AC4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ACA1FB-8D27-488B-98B7-81D9CF56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3DE0A-ECDD-4733-BE73-E574D26B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0271-0926-421E-8CFE-A95D14D4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15414-545E-475A-BDD4-DE3B8D23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FE306-AA68-4B27-8904-BCAB2D93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D06D3-3B40-42D7-84EA-4830204B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243BA-DCB4-4E1D-8D71-C4E77229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DE01B-37D4-4EFA-AE9A-E8F1DEE4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77521-277C-40C3-8B51-4DB16F51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6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701AE-658F-424E-8FB4-9D56547E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689D-1100-46EE-A46C-68758968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440A3-E654-4279-9C98-8692DC57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03764-2087-4298-99A6-BA5C65CF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81961-BEA0-48EC-9B63-2855E19C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07D9B-5309-4669-8824-9EAA276D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EFE1-91B9-4995-89C4-B7CB8228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8AB15-161C-4862-B4E2-394E06ED4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5614F-4D71-448A-BD67-190412462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2BBDB-C35E-415B-AA41-763EDA36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EFC18-BD20-444A-9369-14E99F07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D108D-52EB-403F-8A1D-5158EC01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0CF40-BE3B-49E7-BEF5-BA53F0E6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9C01-77D5-4DE3-810C-D17EBD018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09752-E9AC-4270-B363-3A5921DA2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7594-01E3-4477-9DA2-1686EEC3D02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884CC-897E-4A0B-B670-B8ECB5B4A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1E985-617C-47BA-BC06-3CFDBB439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23FA-478E-4282-9AAA-5CD57A421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DD7F-C0D5-4893-88C8-0833CD4FE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242" y="247435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Data Driven Approach to Understanding Client Trust and Operational Excellence</a:t>
            </a:r>
          </a:p>
        </p:txBody>
      </p:sp>
    </p:spTree>
    <p:extLst>
      <p:ext uri="{BB962C8B-B14F-4D97-AF65-F5344CB8AC3E}">
        <p14:creationId xmlns:p14="http://schemas.microsoft.com/office/powerpoint/2010/main" val="298826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12" y="1354211"/>
            <a:ext cx="9761518" cy="43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800" y="1761365"/>
            <a:ext cx="1056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examined responses from 5 Baker’s Dozen Studies between 2016-2018: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3" y="5387834"/>
            <a:ext cx="3746032" cy="14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713" y="1090419"/>
            <a:ext cx="6872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Analysis to Establish Trust Relationship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7277" y="3776975"/>
            <a:ext cx="1428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N= 5,872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8921" y="4250625"/>
            <a:ext cx="1046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Calculated the Pearson Correlation Coefficient for Trust and Overall Satisfaction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0455" y="216147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RPO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MSP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Recognition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Screening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Relocation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94" y="4206347"/>
            <a:ext cx="3082164" cy="25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67345"/>
              </p:ext>
            </p:extLst>
          </p:nvPr>
        </p:nvGraphicFramePr>
        <p:xfrm>
          <a:off x="1219200" y="3723499"/>
          <a:ext cx="9694333" cy="2261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3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Correlation with Trust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0.76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The team assigned to my account does a very good job...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0.75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Based on my experience, I would recommend this provider to other organizations.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0.74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This provider honors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their commitments.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0.70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This provider responds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well to criticism and makes changes to improve problem areas.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0.66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This provider operates within the parameters of their Service Level Agreements.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0.65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This provider makes it easy to add enhancements to my program.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22381"/>
              </p:ext>
            </p:extLst>
          </p:nvPr>
        </p:nvGraphicFramePr>
        <p:xfrm>
          <a:off x="1219200" y="6333538"/>
          <a:ext cx="9753600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0.67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The provider has been flexible &amp; scalable in responding to our changing needs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7600" y="5968530"/>
            <a:ext cx="55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Honorable Mention (Only asked in RPO)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0079" y="250388"/>
            <a:ext cx="3044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Trust Correlation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2044" y="331683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Composite Baker’s Dozen Calculations 2016-2018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0457" y="1413865"/>
            <a:ext cx="99811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provider’s team is the most highly correlated factor for  trust and overall satisfaction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0458" y="1966221"/>
            <a:ext cx="9903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Likelihood to recommend is nearly as highly correlated.  The metric is used for insight into loyalty and willingness to stake one’s reputation on the outcome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825" y="2779466"/>
            <a:ext cx="7035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Honoring commitments is usually tied in very closely with SLA’s</a:t>
            </a:r>
          </a:p>
        </p:txBody>
      </p:sp>
    </p:spTree>
    <p:extLst>
      <p:ext uri="{BB962C8B-B14F-4D97-AF65-F5344CB8AC3E}">
        <p14:creationId xmlns:p14="http://schemas.microsoft.com/office/powerpoint/2010/main" val="14153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89324"/>
              </p:ext>
            </p:extLst>
          </p:nvPr>
        </p:nvGraphicFramePr>
        <p:xfrm>
          <a:off x="852344" y="3279628"/>
          <a:ext cx="10464800" cy="327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Trust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Satisfaction</a:t>
                      </a: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provider has been flexible &amp; scalable in responding to our changing needs.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Based on my experience, I would recommend this provider to other organizations.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team assigned to my account does a very good job managing staffing operations.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I am very satisfied with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honors their commitments.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believe our provider has helped us in our approach to staffing.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improved our staffing function during the time we outsourced to them.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makes it easy to add enhancements to my RPO program.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responds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well to criticism and makes changes to improve problem areas.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operates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within the parameters of their Service Level Agreements.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0.51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0.57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The team assigned to my account has remained stable and consistent.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3541" y="2836930"/>
            <a:ext cx="364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RPO Correlation 2016-2018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0476" y="35531"/>
            <a:ext cx="8875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Correlation with Trust and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Overall Satisfaction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2897" y="1453028"/>
            <a:ext cx="5749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Linkage between trust and overall satisfaction high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1018" y="1913656"/>
            <a:ext cx="9251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Nothing has a higher correlation for RPO than flexibility and scalability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2616" y="2430055"/>
            <a:ext cx="538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Again the importance of the team is illustrated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61991"/>
              </p:ext>
            </p:extLst>
          </p:nvPr>
        </p:nvGraphicFramePr>
        <p:xfrm>
          <a:off x="852344" y="6365511"/>
          <a:ext cx="10464800" cy="24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505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0.51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The team assigned to my account has remained stable and consistent.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00" marR="12700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0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20225"/>
              </p:ext>
            </p:extLst>
          </p:nvPr>
        </p:nvGraphicFramePr>
        <p:xfrm>
          <a:off x="476517" y="3102791"/>
          <a:ext cx="11410681" cy="3528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6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Trust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Satisfaction</a:t>
                      </a: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team assigned to my account does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very good job at program management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I am very satisfied with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honors their commitments.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 overall experience with recognition outsourcing has been positive.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Based on my experience, I would recommend this provider to other organizations considering 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recognition outsourcing.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responded well to criticism and made changes to improve problem areas.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 company has received good value for the money it has spent on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last 18 months, I have NOT contemplated ending the outsourcing relationship due to service issues.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operates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within the parameters of their Service Level Agreements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last 18 months, I have NOT contemplated ending the outsourcing relationship due to value issues.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12700" marR="12700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improved the overall reward and recognition functions since we outsourced to them.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226059" y="2612937"/>
            <a:ext cx="3205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Recognition Correlation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4955" y="1262129"/>
            <a:ext cx="275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It’s all about the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9928" y="1710746"/>
            <a:ext cx="98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Broad measures like overall satisfaction and positive experience correlate highly with trust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4709" y="2130513"/>
            <a:ext cx="892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It’s better to have been criticized and lost than to have never been criticized at all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43526"/>
              </p:ext>
            </p:extLst>
          </p:nvPr>
        </p:nvGraphicFramePr>
        <p:xfrm>
          <a:off x="464026" y="5122214"/>
          <a:ext cx="11409526" cy="246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56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0.75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10" marR="11710" marT="878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0.73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10" marR="11710" marT="878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This provider responded well to criticism and made changes to improve problem areas.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10" marR="11710" marT="8783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44870" y="232011"/>
            <a:ext cx="616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Baker’s Dozen Recognition Services</a:t>
            </a:r>
          </a:p>
        </p:txBody>
      </p:sp>
    </p:spTree>
    <p:extLst>
      <p:ext uri="{BB962C8B-B14F-4D97-AF65-F5344CB8AC3E}">
        <p14:creationId xmlns:p14="http://schemas.microsoft.com/office/powerpoint/2010/main" val="33170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415563"/>
              </p:ext>
            </p:extLst>
          </p:nvPr>
        </p:nvGraphicFramePr>
        <p:xfrm>
          <a:off x="439388" y="2796098"/>
          <a:ext cx="11447812" cy="3790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4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Trust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Satisfaction</a:t>
                      </a: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Based on my experience, I would recommend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I am very satisfied with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responds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well to criticism and make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changes to improve problem areas.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honors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their commitments.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 company received good value for the money we spend on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operates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within the parameters of their Service Level Agreements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last 18 months, I have NOT contemplated ending this relationship due to service issues.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improved the overall contingent labor management function since we started working with them.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makes it easy to add enhancements to my managed services program.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 company received good value for the money we spend on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last 18 months, I have NOT contemplated ending this relationship due to value issues.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team assigned to my account has remained stable and consistent.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</a:t>
                      </a:r>
                    </a:p>
                  </a:txBody>
                  <a:tcPr marL="12700" marR="12700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makes it affordable to add enhancements to my managed services program.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69922" y="2325429"/>
            <a:ext cx="2268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MSP Correlation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5225" y="1145370"/>
            <a:ext cx="423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Thou Shall Honor Thy Commitments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3250" y="1542362"/>
            <a:ext cx="3807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Still responding well to criticism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275" y="1900183"/>
            <a:ext cx="5094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Lower correlation with Team, but still strong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78301"/>
              </p:ext>
            </p:extLst>
          </p:nvPr>
        </p:nvGraphicFramePr>
        <p:xfrm>
          <a:off x="456056" y="6363056"/>
          <a:ext cx="11444792" cy="266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2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45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0.54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71" marR="11671" marT="875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0.57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71" marR="11671" marT="875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This provider makes it affordable to add enhancements to my managed services program.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671" marR="11671" marT="8753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18854" y="232011"/>
            <a:ext cx="3431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Baker’s Dozen MSP</a:t>
            </a:r>
          </a:p>
        </p:txBody>
      </p:sp>
    </p:spTree>
    <p:extLst>
      <p:ext uri="{BB962C8B-B14F-4D97-AF65-F5344CB8AC3E}">
        <p14:creationId xmlns:p14="http://schemas.microsoft.com/office/powerpoint/2010/main" val="13317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74439"/>
              </p:ext>
            </p:extLst>
          </p:nvPr>
        </p:nvGraphicFramePr>
        <p:xfrm>
          <a:off x="803565" y="2515838"/>
          <a:ext cx="10537370" cy="4278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1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Trust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Satisfaction</a:t>
                      </a: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team assigned to my account does a very good job managing screening functions.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I am very satisfied with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honors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their commitments.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Based on my experience, I would recommend this provider to other organizations.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team assigned to my account has remained stable and consistent.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 company has received good value for the money it has spent on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operates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within the parameters of their Service Level Agreements.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improved our screening function during the time we outsourced to them.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makes it easy to add enhancements to my screening program.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responds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well to criticism and makes changes to improve problem areas.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makes it affordable to add enhancements to my screening program.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past 18 months, my company has NOT contemplated ending our outsourcing relationship with this provider due to value issues.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</a:t>
                      </a:r>
                    </a:p>
                  </a:txBody>
                  <a:tcPr marL="12700" marR="12700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past 18 months, my company has NOT contemplated ending our outsourcing relationship with this provider due to service issues.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90008" y="2072895"/>
            <a:ext cx="293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Screening Correlation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305" y="1225470"/>
            <a:ext cx="1509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 team!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6305" y="1658295"/>
            <a:ext cx="8482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Honoring commitments importance for a particularly time sensitive function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9230"/>
              </p:ext>
            </p:extLst>
          </p:nvPr>
        </p:nvGraphicFramePr>
        <p:xfrm>
          <a:off x="790700" y="4027550"/>
          <a:ext cx="10515600" cy="246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9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0.79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69" marR="12669" marT="9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0.75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69" marR="12669" marT="950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The team assigned to my account has remained stable and consistent.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69" marR="12669" marT="950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4870" y="232011"/>
            <a:ext cx="5795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Baker’s Dozen Screening Services</a:t>
            </a:r>
          </a:p>
        </p:txBody>
      </p:sp>
    </p:spTree>
    <p:extLst>
      <p:ext uri="{BB962C8B-B14F-4D97-AF65-F5344CB8AC3E}">
        <p14:creationId xmlns:p14="http://schemas.microsoft.com/office/powerpoint/2010/main" val="26957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92972"/>
              </p:ext>
            </p:extLst>
          </p:nvPr>
        </p:nvGraphicFramePr>
        <p:xfrm>
          <a:off x="554180" y="2795106"/>
          <a:ext cx="11154889" cy="3790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Trust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Overall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Satisfaction</a:t>
                      </a:r>
                    </a:p>
                  </a:txBody>
                  <a:tcPr marL="12700" marR="12700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team assigned to my account does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very good job providing my relocation solution.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I am very satisfied with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honors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their commitments.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Based on my experience, I would recommend this provider to other organizations.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responds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well to criticism and makes changes to improve problem areas.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 company received good value for the money we spend(spent) on this provider.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last 18 months, I have NOT contemplated ending this outsourcing relationship due to value issues.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the last 18 months, I have NOT contemplated ending this outsourcing relationship due to service issues.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makes is easy to add enhancements to my relocation program.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improved the overall relocation function since we outsourced to them.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12700" marR="12700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operates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within the parameters of their Service Level Agreements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</a:t>
                      </a:r>
                    </a:p>
                  </a:txBody>
                  <a:tcPr marL="12700" marR="12700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team assigned to my account has remained stable and consistent.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12700" marR="12700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provider makes it affordable to add enhancements to my relocation program.</a:t>
                      </a: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01885" y="2386601"/>
            <a:ext cx="3027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Relocation</a:t>
            </a:r>
            <a:r>
              <a:rPr lang="en-US" dirty="0"/>
              <a:t> </a:t>
            </a:r>
            <a:r>
              <a:rPr lang="en-US" sz="2400" b="1" dirty="0"/>
              <a:t>Correlation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10842"/>
              </p:ext>
            </p:extLst>
          </p:nvPr>
        </p:nvGraphicFramePr>
        <p:xfrm>
          <a:off x="534389" y="6324311"/>
          <a:ext cx="11175669" cy="246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0.54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77" marR="11977" marT="898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0.61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77" marR="11977" marT="8983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This provider makes it affordable to add enhancements to my relocation program.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977" marR="11977" marT="8983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3613" y="1266462"/>
            <a:ext cx="621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Particularly strong correlation for honors commitments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5488" y="1666158"/>
            <a:ext cx="4104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We’re still responding to our critics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7363" y="2030898"/>
            <a:ext cx="5044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Importance of adding enhancements is high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4870" y="232011"/>
            <a:ext cx="5946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Baker’s Dozen Relocation Services</a:t>
            </a:r>
          </a:p>
        </p:txBody>
      </p:sp>
    </p:spTree>
    <p:extLst>
      <p:ext uri="{BB962C8B-B14F-4D97-AF65-F5344CB8AC3E}">
        <p14:creationId xmlns:p14="http://schemas.microsoft.com/office/powerpoint/2010/main" val="42465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174029"/>
              </p:ext>
            </p:extLst>
          </p:nvPr>
        </p:nvGraphicFramePr>
        <p:xfrm>
          <a:off x="6374975" y="3417543"/>
          <a:ext cx="5440558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78477"/>
              </p:ext>
            </p:extLst>
          </p:nvPr>
        </p:nvGraphicFramePr>
        <p:xfrm>
          <a:off x="581891" y="3405668"/>
          <a:ext cx="5492356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0309" y="359230"/>
            <a:ext cx="752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Connection Between Trust and Breath of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7985" y="1145969"/>
            <a:ext cx="9514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looked at the connection between the average number of services clients get </a:t>
            </a:r>
          </a:p>
          <a:p>
            <a:r>
              <a:rPr lang="en-US" sz="2000" dirty="0"/>
              <a:t>     and average trust scores (Scale of 1-5)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3434" y="1862508"/>
            <a:ext cx="1086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composite of all Baker’s Dozen scores over the last 3 years shows a linear relationship.  The more services in the contract, the higher the level of trust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8334" y="2639725"/>
            <a:ext cx="1081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direct relationship among RPO clients is even more pronounced. RPO providers typically have the broadest spectrum of services available</a:t>
            </a:r>
          </a:p>
        </p:txBody>
      </p:sp>
      <p:sp>
        <p:nvSpPr>
          <p:cNvPr id="8" name="Right Arrow 7"/>
          <p:cNvSpPr/>
          <p:nvPr/>
        </p:nvSpPr>
        <p:spPr>
          <a:xfrm rot="20749847">
            <a:off x="1138250" y="5042968"/>
            <a:ext cx="4621029" cy="3134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88 0.0451 L 0.47618 0.032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2" grpId="0"/>
      <p:bldP spid="3" grpId="0"/>
      <p:bldP spid="7" grpId="0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97846" y="2850356"/>
            <a:ext cx="3438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Honoring commitments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3865" y="3396095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Team management and stability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5651" y="3918753"/>
            <a:ext cx="401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Responding well to criticism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4275" y="4439649"/>
            <a:ext cx="426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Ease of adding enhancements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7513" y="4999207"/>
            <a:ext cx="536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More services in line with greater trust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2212" y="5568290"/>
            <a:ext cx="4025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Affordability related to trust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2802" y="1542019"/>
            <a:ext cx="8633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While correlation doesn’t mean causation, there are key cause and effect factors that consistently influence trust: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0456" y="283742"/>
            <a:ext cx="183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32378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2705104"/>
            <a:ext cx="4432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9083" y="1305953"/>
            <a:ext cx="7929812" cy="4192061"/>
            <a:chOff x="2139083" y="1305953"/>
            <a:chExt cx="7929812" cy="4192061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6119195" y="1305953"/>
              <a:ext cx="3949700" cy="419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 typeface="Wingdings" pitchFamily="2" charset="2"/>
                <a:buChar char="§"/>
                <a:defRPr>
                  <a:solidFill>
                    <a:srgbClr val="808080"/>
                  </a:solidFill>
                  <a:latin typeface="+mn-lt"/>
                </a:defRPr>
              </a:lvl2pPr>
              <a:lvl3pPr marL="108585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accent1"/>
                  </a:solidFill>
                  <a:latin typeface="+mn-lt"/>
                </a:defRPr>
              </a:lvl3pPr>
              <a:lvl4pPr marL="142875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folHlink"/>
                  </a:solidFill>
                  <a:latin typeface="+mn-lt"/>
                </a:defRPr>
              </a:lvl4pPr>
              <a:lvl5pPr marL="177165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 typeface="Wingdings" pitchFamily="2" charset="2"/>
                <a:buChar char="§"/>
                <a:defRPr sz="1200">
                  <a:solidFill>
                    <a:srgbClr val="C00000"/>
                  </a:solidFill>
                  <a:latin typeface="+mn-lt"/>
                </a:defRPr>
              </a:lvl5pPr>
              <a:lvl6pPr marL="222885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68605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14325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600450" indent="-228600" algn="l" rtl="0" eaLnBrk="1" fontAlgn="base" hangingPunct="1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80000"/>
                </a:lnSpc>
                <a:spcAft>
                  <a:spcPct val="50000"/>
                </a:spcAft>
                <a:buNone/>
              </a:pPr>
              <a:endParaRPr lang="en-US" sz="2400" kern="0" dirty="0">
                <a:ea typeface="ＭＳ Ｐゴシック" pitchFamily="34" charset="-128"/>
              </a:endParaRPr>
            </a:p>
            <a:p>
              <a:pPr marL="0" indent="0">
                <a:lnSpc>
                  <a:spcPct val="80000"/>
                </a:lnSpc>
                <a:spcAft>
                  <a:spcPct val="50000"/>
                </a:spcAft>
                <a:buNone/>
              </a:pPr>
              <a:endParaRPr lang="en-US" sz="2400" kern="0" dirty="0">
                <a:ea typeface="ＭＳ Ｐゴシック" pitchFamily="34" charset="-128"/>
              </a:endParaRPr>
            </a:p>
            <a:p>
              <a:pPr marL="0" indent="0">
                <a:lnSpc>
                  <a:spcPct val="80000"/>
                </a:lnSpc>
                <a:spcAft>
                  <a:spcPct val="50000"/>
                </a:spcAft>
                <a:buNone/>
              </a:pPr>
              <a:endParaRPr lang="en-US" sz="2400" kern="0" dirty="0">
                <a:ea typeface="ＭＳ Ｐゴシック" pitchFamily="34" charset="-128"/>
              </a:endParaRPr>
            </a:p>
            <a:p>
              <a:pPr marL="0" indent="0">
                <a:lnSpc>
                  <a:spcPct val="80000"/>
                </a:lnSpc>
                <a:spcAft>
                  <a:spcPct val="50000"/>
                </a:spcAft>
                <a:buNone/>
              </a:pPr>
              <a:endParaRPr lang="en-US" sz="2400" kern="0" dirty="0">
                <a:ea typeface="ＭＳ Ｐゴシック" pitchFamily="34" charset="-128"/>
              </a:endParaRPr>
            </a:p>
            <a:p>
              <a:pPr marL="0" indent="0">
                <a:lnSpc>
                  <a:spcPct val="80000"/>
                </a:lnSpc>
                <a:spcAft>
                  <a:spcPct val="50000"/>
                </a:spcAft>
                <a:buNone/>
              </a:pPr>
              <a:endParaRPr lang="en-US" sz="2400" kern="0" dirty="0">
                <a:ea typeface="ＭＳ Ｐゴシック" pitchFamily="34" charset="-128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kern="0" dirty="0">
                <a:ea typeface="ＭＳ Ｐゴシック" pitchFamily="34" charset="-128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kern="0" dirty="0">
                  <a:ea typeface="ＭＳ Ｐゴシック" pitchFamily="34" charset="-128"/>
                </a:rPr>
                <a:t>	    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kern="0" dirty="0">
                  <a:ea typeface="ＭＳ Ｐゴシック" pitchFamily="34" charset="-128"/>
                </a:rPr>
                <a:t>	     Larry Basinait</a:t>
              </a:r>
              <a:r>
                <a:rPr lang="en-US" sz="2400" kern="0" dirty="0">
                  <a:solidFill>
                    <a:schemeClr val="tx1"/>
                  </a:solidFill>
                  <a:ea typeface="ＭＳ Ｐゴシック" pitchFamily="34" charset="-128"/>
                </a:rPr>
                <a:t>,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kern="0" dirty="0">
                  <a:ea typeface="ＭＳ Ｐゴシック" pitchFamily="34" charset="-128"/>
                </a:rPr>
                <a:t>	     VP Market Research</a:t>
              </a:r>
              <a:endParaRPr lang="en-US" sz="2400" kern="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kern="0" dirty="0">
                  <a:solidFill>
                    <a:schemeClr val="tx1"/>
                  </a:solidFill>
                  <a:ea typeface="ＭＳ Ｐゴシック" pitchFamily="34" charset="-128"/>
                </a:rPr>
                <a:t>	     SharedXpertise</a:t>
              </a:r>
            </a:p>
            <a:p>
              <a:pPr marL="0" indent="0">
                <a:lnSpc>
                  <a:spcPct val="80000"/>
                </a:lnSpc>
                <a:spcAft>
                  <a:spcPct val="50000"/>
                </a:spcAft>
                <a:buNone/>
              </a:pPr>
              <a:endParaRPr lang="en-US" sz="2400" kern="0" dirty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>
                <a:lnSpc>
                  <a:spcPct val="80000"/>
                </a:lnSpc>
                <a:spcAft>
                  <a:spcPct val="50000"/>
                </a:spcAft>
              </a:pPr>
              <a:endParaRPr lang="en-US" kern="0" dirty="0">
                <a:ea typeface="ＭＳ Ｐゴシック" pitchFamily="34" charset="-128"/>
              </a:endParaRPr>
            </a:p>
            <a:p>
              <a:pPr>
                <a:lnSpc>
                  <a:spcPct val="80000"/>
                </a:lnSpc>
                <a:spcAft>
                  <a:spcPct val="50000"/>
                </a:spcAft>
              </a:pPr>
              <a:endParaRPr lang="en-US" kern="0" dirty="0">
                <a:ea typeface="ＭＳ Ｐゴシック" pitchFamily="34" charset="-128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139083" y="1630265"/>
              <a:ext cx="7310216" cy="3353870"/>
              <a:chOff x="1070126" y="1630265"/>
              <a:chExt cx="7310216" cy="3353870"/>
            </a:xfrm>
          </p:grpSpPr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1070126" y="1630265"/>
                <a:ext cx="3949700" cy="3353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>
                    <a:solidFill>
                      <a:srgbClr val="808080"/>
                    </a:solidFill>
                    <a:latin typeface="+mn-lt"/>
                  </a:defRPr>
                </a:lvl2pPr>
                <a:lvl3pPr marL="1085850" indent="-228600" algn="l" rtl="0" eaLnBrk="1" fontAlgn="base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accent1"/>
                    </a:solidFill>
                    <a:latin typeface="+mn-lt"/>
                  </a:defRPr>
                </a:lvl3pPr>
                <a:lvl4pPr marL="1428750" indent="-228600" algn="l" rtl="0" eaLnBrk="1" fontAlgn="base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400">
                    <a:solidFill>
                      <a:schemeClr val="folHlink"/>
                    </a:solidFill>
                    <a:latin typeface="+mn-lt"/>
                  </a:defRPr>
                </a:lvl4pPr>
                <a:lvl5pPr marL="1771650" indent="-228600" algn="l" rtl="0" eaLnBrk="1" fontAlgn="base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200">
                    <a:solidFill>
                      <a:srgbClr val="C00000"/>
                    </a:solidFill>
                    <a:latin typeface="+mn-lt"/>
                  </a:defRPr>
                </a:lvl5pPr>
                <a:lvl6pPr marL="2228850" indent="-228600" algn="l" rtl="0" eaLnBrk="1" fontAlgn="base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</a:defRPr>
                </a:lvl6pPr>
                <a:lvl7pPr marL="2686050" indent="-228600" algn="l" rtl="0" eaLnBrk="1" fontAlgn="base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</a:defRPr>
                </a:lvl7pPr>
                <a:lvl8pPr marL="3143250" indent="-228600" algn="l" rtl="0" eaLnBrk="1" fontAlgn="base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</a:defRPr>
                </a:lvl8pPr>
                <a:lvl9pPr marL="3600450" indent="-228600" algn="l" rtl="0" eaLnBrk="1" fontAlgn="base" hangingPunct="1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80000"/>
                  </a:lnSpc>
                  <a:spcAft>
                    <a:spcPct val="50000"/>
                  </a:spcAft>
                  <a:buNone/>
                </a:pPr>
                <a:endParaRPr lang="en-US" sz="2400" kern="0" dirty="0">
                  <a:ea typeface="ＭＳ Ｐゴシック" pitchFamily="34" charset="-128"/>
                </a:endParaRPr>
              </a:p>
              <a:p>
                <a:pPr marL="0" indent="0">
                  <a:lnSpc>
                    <a:spcPct val="80000"/>
                  </a:lnSpc>
                  <a:spcAft>
                    <a:spcPct val="50000"/>
                  </a:spcAft>
                  <a:buNone/>
                </a:pPr>
                <a:endParaRPr lang="en-US" sz="2400" kern="0" dirty="0">
                  <a:ea typeface="ＭＳ Ｐゴシック" pitchFamily="34" charset="-128"/>
                </a:endParaRPr>
              </a:p>
              <a:p>
                <a:pPr marL="0" indent="0">
                  <a:lnSpc>
                    <a:spcPct val="80000"/>
                  </a:lnSpc>
                  <a:spcAft>
                    <a:spcPct val="50000"/>
                  </a:spcAft>
                  <a:buNone/>
                </a:pPr>
                <a:endParaRPr lang="en-US" sz="2400" kern="0" dirty="0">
                  <a:ea typeface="ＭＳ Ｐゴシック" pitchFamily="34" charset="-128"/>
                </a:endParaRPr>
              </a:p>
              <a:p>
                <a:pPr marL="0" indent="0">
                  <a:lnSpc>
                    <a:spcPct val="80000"/>
                  </a:lnSpc>
                  <a:spcAft>
                    <a:spcPct val="50000"/>
                  </a:spcAft>
                  <a:buNone/>
                </a:pPr>
                <a:endParaRPr lang="en-US" sz="2400" kern="0" dirty="0">
                  <a:ea typeface="ＭＳ Ｐゴシック" pitchFamily="34" charset="-128"/>
                </a:endParaRPr>
              </a:p>
              <a:p>
                <a:pPr marL="0" indent="0">
                  <a:lnSpc>
                    <a:spcPct val="80000"/>
                  </a:lnSpc>
                  <a:spcAft>
                    <a:spcPct val="50000"/>
                  </a:spcAft>
                  <a:buNone/>
                </a:pPr>
                <a:endParaRPr lang="en-US" sz="2400" kern="0" dirty="0">
                  <a:ea typeface="ＭＳ Ｐゴシック" pitchFamily="34" charset="-12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400" kern="0" dirty="0">
                  <a:ea typeface="ＭＳ Ｐゴシック" pitchFamily="34" charset="-12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kern="0" dirty="0">
                    <a:ea typeface="ＭＳ Ｐゴシック" pitchFamily="34" charset="-128"/>
                  </a:rPr>
                  <a:t>      Elliot Clark,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kern="0" dirty="0">
                    <a:ea typeface="ＭＳ Ｐゴシック" pitchFamily="34" charset="-128"/>
                  </a:rPr>
                  <a:t>      CEO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kern="0" dirty="0">
                    <a:ea typeface="ＭＳ Ｐゴシック" pitchFamily="34" charset="-128"/>
                  </a:rPr>
                  <a:t>      SharedXpertise</a:t>
                </a:r>
              </a:p>
              <a:p>
                <a:pPr marL="0" indent="0">
                  <a:lnSpc>
                    <a:spcPct val="80000"/>
                  </a:lnSpc>
                  <a:spcAft>
                    <a:spcPct val="50000"/>
                  </a:spcAft>
                  <a:buNone/>
                </a:pPr>
                <a:endParaRPr lang="en-US" sz="2400" kern="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  <a:spcAft>
                    <a:spcPct val="50000"/>
                  </a:spcAft>
                </a:pPr>
                <a:endParaRPr lang="en-US" kern="0" dirty="0">
                  <a:ea typeface="ＭＳ Ｐゴシック" pitchFamily="34" charset="-128"/>
                </a:endParaRPr>
              </a:p>
              <a:p>
                <a:pPr>
                  <a:lnSpc>
                    <a:spcPct val="80000"/>
                  </a:lnSpc>
                  <a:spcAft>
                    <a:spcPct val="50000"/>
                  </a:spcAft>
                </a:pPr>
                <a:endParaRPr lang="en-US" kern="0" dirty="0">
                  <a:ea typeface="ＭＳ Ｐゴシック" pitchFamily="34" charset="-128"/>
                </a:endParaRPr>
              </a:p>
              <a:p>
                <a:pPr>
                  <a:lnSpc>
                    <a:spcPct val="80000"/>
                  </a:lnSpc>
                  <a:spcAft>
                    <a:spcPct val="50000"/>
                  </a:spcAft>
                </a:pPr>
                <a:endParaRPr lang="en-US" kern="0" dirty="0">
                  <a:ea typeface="ＭＳ Ｐゴシック" pitchFamily="34" charset="-128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5837" y="2362487"/>
                <a:ext cx="2177138" cy="217713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6816" y="2395541"/>
                <a:ext cx="1963526" cy="2166938"/>
              </a:xfrm>
              <a:prstGeom prst="rect">
                <a:avLst/>
              </a:prstGeom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309995" y="1108780"/>
            <a:ext cx="4571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Today’s Presenters: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47295" y="1902425"/>
            <a:ext cx="8113486" cy="4191201"/>
          </a:xfrm>
          <a:prstGeom prst="rect">
            <a:avLst/>
          </a:prstGeom>
          <a:noFill/>
          <a:ln w="381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6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37" y="2421156"/>
            <a:ext cx="6870095" cy="24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2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3075" y="2084965"/>
            <a:ext cx="92640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trust</a:t>
            </a:r>
          </a:p>
          <a:p>
            <a:r>
              <a:rPr lang="en-US" dirty="0"/>
              <a:t>/</a:t>
            </a:r>
            <a:r>
              <a:rPr lang="en-US" dirty="0" err="1"/>
              <a:t>trəst</a:t>
            </a:r>
            <a:r>
              <a:rPr lang="en-US" dirty="0"/>
              <a:t>/</a:t>
            </a:r>
          </a:p>
          <a:p>
            <a:r>
              <a:rPr lang="en-US" i="1" dirty="0"/>
              <a:t>noun</a:t>
            </a:r>
          </a:p>
          <a:p>
            <a:r>
              <a:rPr lang="en-US" dirty="0"/>
              <a:t>1. firm belief in the reliability, truth, ability, or strength of someone or something.</a:t>
            </a:r>
          </a:p>
          <a:p>
            <a:r>
              <a:rPr lang="en-US" dirty="0"/>
              <a:t>    “Good relationships are built on trust"</a:t>
            </a:r>
          </a:p>
          <a:p>
            <a:endParaRPr lang="en-US" dirty="0"/>
          </a:p>
          <a:p>
            <a:r>
              <a:rPr lang="en-US" dirty="0"/>
              <a:t>    Synonyms: confidence, belief, faith, certainty, assurance, conviction, credence; reliance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179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121" y="2514601"/>
            <a:ext cx="1148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Question: How we will measure the impact of Trust in the outsourcing relationship? 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Answer: Through the use of Correlation Analysis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608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1274182"/>
            <a:ext cx="9334007" cy="46629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93238" y="1274182"/>
            <a:ext cx="362309" cy="1201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82887" y="3816350"/>
            <a:ext cx="362309" cy="217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34" y="1335218"/>
            <a:ext cx="9619013" cy="45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4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75374"/>
              </p:ext>
            </p:extLst>
          </p:nvPr>
        </p:nvGraphicFramePr>
        <p:xfrm>
          <a:off x="1758055" y="1990816"/>
          <a:ext cx="8663189" cy="340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9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Correlation Coefficient</a:t>
                      </a: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</a:t>
                      </a: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A perfect downhill (negative) linear relationship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-0.70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A strong downhill (negative) linear relationship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-0.50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A moderate downhill (negative) relationship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-0.30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A weak downhill (negative) linear relationship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No linear relationship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A weak uphill (positive) linear relationship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A moderate uphill (positive) relationship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A strong uphill (positive) linear relationship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A perfect uphill (positive) linear relationship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6" marR="6656" marT="49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2400" y="1051577"/>
            <a:ext cx="4924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Correlation By the Numbers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8233" y="4476466"/>
            <a:ext cx="1037230" cy="600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0.50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0.70</a:t>
            </a:r>
          </a:p>
        </p:txBody>
      </p:sp>
    </p:spTree>
    <p:extLst>
      <p:ext uri="{BB962C8B-B14F-4D97-AF65-F5344CB8AC3E}">
        <p14:creationId xmlns:p14="http://schemas.microsoft.com/office/powerpoint/2010/main" val="38313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870"/>
            <a:ext cx="12192001" cy="5809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16" y="2555640"/>
            <a:ext cx="8920600" cy="2795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194" y="1451043"/>
            <a:ext cx="6174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Pratfalls of Correlation Analysis</a:t>
            </a:r>
          </a:p>
        </p:txBody>
      </p:sp>
    </p:spTree>
    <p:extLst>
      <p:ext uri="{BB962C8B-B14F-4D97-AF65-F5344CB8AC3E}">
        <p14:creationId xmlns:p14="http://schemas.microsoft.com/office/powerpoint/2010/main" val="233213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870"/>
            <a:ext cx="12192001" cy="5809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6522" y="1369155"/>
            <a:ext cx="855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Pratfalls of Correlation Analysis (Continued)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87607" y="2347413"/>
            <a:ext cx="6115175" cy="523220"/>
            <a:chOff x="1487607" y="2347413"/>
            <a:chExt cx="6115175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2060816" y="2347413"/>
              <a:ext cx="5541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Correlation </a:t>
              </a:r>
              <a:r>
                <a:rPr lang="en-US" sz="2800" dirty="0">
                  <a:solidFill>
                    <a:srgbClr val="FFFF00"/>
                  </a:solidFill>
                </a:rPr>
                <a:t>does not </a:t>
              </a:r>
              <a:r>
                <a:rPr lang="en-US" sz="2800" dirty="0">
                  <a:solidFill>
                    <a:schemeClr val="bg1"/>
                  </a:solidFill>
                </a:rPr>
                <a:t>imply causation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7607" y="2374720"/>
              <a:ext cx="504967" cy="464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89879" y="3129959"/>
            <a:ext cx="9126306" cy="584530"/>
            <a:chOff x="1489879" y="3129959"/>
            <a:chExt cx="9126306" cy="584530"/>
          </a:xfrm>
        </p:grpSpPr>
        <p:sp>
          <p:nvSpPr>
            <p:cNvPr id="6" name="TextBox 5"/>
            <p:cNvSpPr txBox="1"/>
            <p:nvPr/>
          </p:nvSpPr>
          <p:spPr>
            <a:xfrm>
              <a:off x="2093146" y="3129959"/>
              <a:ext cx="8523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It does not prove one variable can affect another variable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89879" y="3250464"/>
              <a:ext cx="504967" cy="464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79107" y="3252717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/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92151" y="3930552"/>
            <a:ext cx="9739954" cy="954107"/>
            <a:chOff x="1492151" y="3930552"/>
            <a:chExt cx="9739954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2060812" y="3930552"/>
              <a:ext cx="91712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It’s easy to get carried away – Correlation analysis is the most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abused statistical measure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92151" y="4180800"/>
              <a:ext cx="504967" cy="464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81379" y="4155757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/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8071" y="5213445"/>
            <a:ext cx="9805681" cy="954107"/>
            <a:chOff x="1508071" y="5213445"/>
            <a:chExt cx="9805681" cy="954107"/>
          </a:xfrm>
        </p:grpSpPr>
        <p:sp>
          <p:nvSpPr>
            <p:cNvPr id="8" name="TextBox 7"/>
            <p:cNvSpPr txBox="1"/>
            <p:nvPr/>
          </p:nvSpPr>
          <p:spPr>
            <a:xfrm>
              <a:off x="2115400" y="5213445"/>
              <a:ext cx="919835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Correlation only measures the strength of linear relationships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and does not imply a relationship between the variables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08071" y="5397744"/>
              <a:ext cx="504967" cy="464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97299" y="5386349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7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1680</Words>
  <Application>Microsoft Office PowerPoint</Application>
  <PresentationFormat>Widescreen</PresentationFormat>
  <Paragraphs>354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A Data Driven Approach to Understanding Client Trust and Operational Excellence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Lange</dc:creator>
  <cp:lastModifiedBy>Bill Lange</cp:lastModifiedBy>
  <cp:revision>85</cp:revision>
  <dcterms:created xsi:type="dcterms:W3CDTF">2018-10-12T14:24:54Z</dcterms:created>
  <dcterms:modified xsi:type="dcterms:W3CDTF">2018-10-17T15:33:25Z</dcterms:modified>
</cp:coreProperties>
</file>